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embeddedFontLst>
    <p:embeddedFont>
      <p:font typeface="Quattrocento Sans" charset="-122" pitchFamily="34"/>
      <p:regular r:id="rId19"/>
    </p:embeddedFont>
    <p:embeddedFont>
      <p:font typeface="Oranienbaum" charset="-122" pitchFamily="34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ages.stockcake.com/848aa49c561b34024b8e4e74349ab75918b33aea.jpg">    </p:cNvPr>
          <p:cNvPicPr>
            <a:picLocks noChangeAspect="1"/>
          </p:cNvPicPr>
          <p:nvPr/>
        </p:nvPicPr>
        <p:blipFill>
          <a:blip r:embed="rId1">
            <a:alphaModFix amt="25000"/>
          </a:blip>
          <a:srcRect l="0" r="0" t="34238" b="34238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6B7A8F">
                  <a:alpha val="85000"/>
                </a:srgbClr>
              </a:gs>
              <a:gs pos="50000">
                <a:srgbClr val="8C92AC">
                  <a:alpha val="75000"/>
                </a:srgbClr>
              </a:gs>
              <a:gs pos="100000">
                <a:srgbClr val="B0A59A">
                  <a:alpha val="7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81000" y="781050"/>
            <a:ext cx="762000" cy="38100"/>
          </a:xfrm>
          <a:custGeom>
            <a:avLst/>
            <a:gdLst/>
            <a:ahLst/>
            <a:cxnLst/>
            <a:rect l="l" t="t" r="r" b="b"/>
            <a:pathLst>
              <a:path w="762000" h="38100">
                <a:moveTo>
                  <a:pt x="0" y="0"/>
                </a:moveTo>
                <a:lnTo>
                  <a:pt x="762000" y="0"/>
                </a:lnTo>
                <a:lnTo>
                  <a:pt x="762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1257300" y="685800"/>
            <a:ext cx="3238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spc="360" kern="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Global Leadership Profile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1861185"/>
            <a:ext cx="11849100" cy="1590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660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Dr. Shaziya</a:t>
            </a: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660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Tashnem Siddiqui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3606165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5"/>
          <p:cNvSpPr/>
          <p:nvPr/>
        </p:nvSpPr>
        <p:spPr>
          <a:xfrm>
            <a:off x="381000" y="3872865"/>
            <a:ext cx="86487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Global Peace Ambassador | International Human Rights Advocate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Elite Business Consultant | Leadership &amp; Policy Strategist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81000" y="5600700"/>
            <a:ext cx="159281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Founder &amp; President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81000" y="5943600"/>
            <a:ext cx="2190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Dr. Shaziya International Groups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10715625" y="577596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41724" y="6511"/>
                </a:moveTo>
                <a:cubicBezTo>
                  <a:pt x="39666" y="1589"/>
                  <a:pt x="34301" y="-1016"/>
                  <a:pt x="29196" y="365"/>
                </a:cubicBezTo>
                <a:lnTo>
                  <a:pt x="27764" y="755"/>
                </a:lnTo>
                <a:cubicBezTo>
                  <a:pt x="10939" y="5339"/>
                  <a:pt x="-3438" y="21643"/>
                  <a:pt x="755" y="41490"/>
                </a:cubicBezTo>
                <a:cubicBezTo>
                  <a:pt x="10418" y="87068"/>
                  <a:pt x="46282" y="122932"/>
                  <a:pt x="91860" y="132595"/>
                </a:cubicBezTo>
                <a:cubicBezTo>
                  <a:pt x="111733" y="136814"/>
                  <a:pt x="128011" y="122411"/>
                  <a:pt x="132595" y="105586"/>
                </a:cubicBezTo>
                <a:lnTo>
                  <a:pt x="132985" y="104154"/>
                </a:lnTo>
                <a:cubicBezTo>
                  <a:pt x="134392" y="99023"/>
                  <a:pt x="131761" y="93658"/>
                  <a:pt x="126865" y="91626"/>
                </a:cubicBezTo>
                <a:lnTo>
                  <a:pt x="101523" y="81078"/>
                </a:lnTo>
                <a:cubicBezTo>
                  <a:pt x="97226" y="79281"/>
                  <a:pt x="92251" y="80531"/>
                  <a:pt x="89282" y="84151"/>
                </a:cubicBezTo>
                <a:lnTo>
                  <a:pt x="79229" y="96444"/>
                </a:lnTo>
                <a:cubicBezTo>
                  <a:pt x="60919" y="87355"/>
                  <a:pt x="46178" y="72144"/>
                  <a:pt x="37713" y="53470"/>
                </a:cubicBezTo>
                <a:lnTo>
                  <a:pt x="49225" y="44094"/>
                </a:lnTo>
                <a:cubicBezTo>
                  <a:pt x="52845" y="41151"/>
                  <a:pt x="54069" y="36176"/>
                  <a:pt x="52298" y="31853"/>
                </a:cubicBezTo>
                <a:lnTo>
                  <a:pt x="41724" y="651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Text 9"/>
          <p:cNvSpPr/>
          <p:nvPr/>
        </p:nvSpPr>
        <p:spPr>
          <a:xfrm>
            <a:off x="9376172" y="5753100"/>
            <a:ext cx="2438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+918299804011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9233297" y="600456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2502" y="16669"/>
                </a:moveTo>
                <a:cubicBezTo>
                  <a:pt x="5600" y="16669"/>
                  <a:pt x="0" y="22268"/>
                  <a:pt x="0" y="29170"/>
                </a:cubicBezTo>
                <a:cubicBezTo>
                  <a:pt x="0" y="33103"/>
                  <a:pt x="1849" y="36801"/>
                  <a:pt x="5001" y="39172"/>
                </a:cubicBezTo>
                <a:lnTo>
                  <a:pt x="59174" y="79802"/>
                </a:lnTo>
                <a:cubicBezTo>
                  <a:pt x="63628" y="83135"/>
                  <a:pt x="69722" y="83135"/>
                  <a:pt x="74176" y="79802"/>
                </a:cubicBezTo>
                <a:lnTo>
                  <a:pt x="128349" y="39172"/>
                </a:lnTo>
                <a:cubicBezTo>
                  <a:pt x="131501" y="36801"/>
                  <a:pt x="133350" y="33103"/>
                  <a:pt x="133350" y="29170"/>
                </a:cubicBezTo>
                <a:cubicBezTo>
                  <a:pt x="133350" y="22268"/>
                  <a:pt x="127750" y="16669"/>
                  <a:pt x="120848" y="16669"/>
                </a:cubicBezTo>
                <a:lnTo>
                  <a:pt x="12502" y="16669"/>
                </a:lnTo>
                <a:close/>
                <a:moveTo>
                  <a:pt x="0" y="51048"/>
                </a:moveTo>
                <a:lnTo>
                  <a:pt x="0" y="100013"/>
                </a:lnTo>
                <a:cubicBezTo>
                  <a:pt x="0" y="109206"/>
                  <a:pt x="7475" y="116681"/>
                  <a:pt x="16669" y="116681"/>
                </a:cubicBezTo>
                <a:lnTo>
                  <a:pt x="116681" y="116681"/>
                </a:lnTo>
                <a:cubicBezTo>
                  <a:pt x="125875" y="116681"/>
                  <a:pt x="133350" y="109206"/>
                  <a:pt x="133350" y="100013"/>
                </a:cubicBezTo>
                <a:lnTo>
                  <a:pt x="133350" y="51048"/>
                </a:lnTo>
                <a:lnTo>
                  <a:pt x="81677" y="89803"/>
                </a:lnTo>
                <a:cubicBezTo>
                  <a:pt x="72796" y="96470"/>
                  <a:pt x="60554" y="96470"/>
                  <a:pt x="51673" y="89803"/>
                </a:cubicBezTo>
                <a:lnTo>
                  <a:pt x="0" y="5104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1"/>
          <p:cNvSpPr/>
          <p:nvPr/>
        </p:nvSpPr>
        <p:spPr>
          <a:xfrm>
            <a:off x="9376172" y="5981700"/>
            <a:ext cx="2438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drshaziyainternationalgroups@gmail.com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57200"/>
            <a:ext cx="533400" cy="38100"/>
          </a:xfrm>
          <a:custGeom>
            <a:avLst/>
            <a:gdLst/>
            <a:ahLst/>
            <a:cxnLst/>
            <a:rect l="l" t="t" r="r" b="b"/>
            <a:pathLst>
              <a:path w="533400" h="38100">
                <a:moveTo>
                  <a:pt x="0" y="0"/>
                </a:moveTo>
                <a:lnTo>
                  <a:pt x="533400" y="0"/>
                </a:lnTo>
                <a:lnTo>
                  <a:pt x="533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" name="Text 1"/>
          <p:cNvSpPr/>
          <p:nvPr/>
        </p:nvSpPr>
        <p:spPr>
          <a:xfrm>
            <a:off x="1028700" y="381000"/>
            <a:ext cx="657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263" kern="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About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858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Executive Profile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1371600"/>
            <a:ext cx="6000750" cy="1552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6B7A8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Dr. Shaziya Tashnem Siddiqui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is an internationally recognized humanitarian leader, peace diplomat, and global strategic advisor, known for her contributions to 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6B7A8F"/>
                </a:solidFill>
                <a:highlight>
                  <a:srgbClr val="8C92AC">
                    <a:alpha val="15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human rights advocacy 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6B7A8F"/>
                </a:solidFill>
                <a:highlight>
                  <a:srgbClr val="8C92AC">
                    <a:alpha val="15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women and youth empowerment 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6B7A8F"/>
                </a:solidFill>
                <a:highlight>
                  <a:srgbClr val="8C92AC">
                    <a:alpha val="15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leadership development 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and 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6B7A8F"/>
                </a:solidFill>
                <a:highlight>
                  <a:srgbClr val="8C92AC">
                    <a:alpha val="15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institutional collaboration 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1000" y="3071813"/>
            <a:ext cx="599122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With a distinguished presence across global diplomatic, humanitarian, and business platforms, she has emerged as a dynamic representative of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ethical leadership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inclusive development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and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cross-border cooperation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81000" y="4060031"/>
            <a:ext cx="599122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Her work bridges governments, international councils, entrepreneurs, and humanitarian institutions to promote sustainable global progress.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81000" y="5334000"/>
            <a:ext cx="2876550" cy="1143000"/>
          </a:xfrm>
          <a:custGeom>
            <a:avLst/>
            <a:gdLst/>
            <a:ahLst/>
            <a:cxnLst/>
            <a:rect l="l" t="t" r="r" b="b"/>
            <a:pathLst>
              <a:path w="2876550" h="1143000">
                <a:moveTo>
                  <a:pt x="0" y="0"/>
                </a:moveTo>
                <a:lnTo>
                  <a:pt x="2876550" y="0"/>
                </a:lnTo>
                <a:lnTo>
                  <a:pt x="287655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9" name="Text 7"/>
          <p:cNvSpPr/>
          <p:nvPr/>
        </p:nvSpPr>
        <p:spPr>
          <a:xfrm>
            <a:off x="571500" y="5524500"/>
            <a:ext cx="2724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35+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71500" y="6057900"/>
            <a:ext cx="2571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Honorary Doctorates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411855" y="5334000"/>
            <a:ext cx="2876550" cy="1143000"/>
          </a:xfrm>
          <a:custGeom>
            <a:avLst/>
            <a:gdLst/>
            <a:ahLst/>
            <a:cxnLst/>
            <a:rect l="l" t="t" r="r" b="b"/>
            <a:pathLst>
              <a:path w="2876550" h="1143000">
                <a:moveTo>
                  <a:pt x="0" y="0"/>
                </a:moveTo>
                <a:lnTo>
                  <a:pt x="2876550" y="0"/>
                </a:lnTo>
                <a:lnTo>
                  <a:pt x="287655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2" name="Text 10"/>
          <p:cNvSpPr/>
          <p:nvPr/>
        </p:nvSpPr>
        <p:spPr>
          <a:xfrm>
            <a:off x="3602355" y="5524500"/>
            <a:ext cx="2724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400+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602355" y="6057900"/>
            <a:ext cx="2571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Awards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518910" y="1371600"/>
            <a:ext cx="5295900" cy="5105400"/>
          </a:xfrm>
          <a:custGeom>
            <a:avLst/>
            <a:gdLst/>
            <a:ahLst/>
            <a:cxnLst/>
            <a:rect l="l" t="t" r="r" b="b"/>
            <a:pathLst>
              <a:path w="5295900" h="5105400">
                <a:moveTo>
                  <a:pt x="0" y="0"/>
                </a:moveTo>
                <a:lnTo>
                  <a:pt x="5295900" y="0"/>
                </a:lnTo>
                <a:lnTo>
                  <a:pt x="5295900" y="5105400"/>
                </a:lnTo>
                <a:lnTo>
                  <a:pt x="0" y="51054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15" name="Text 13"/>
          <p:cNvSpPr/>
          <p:nvPr/>
        </p:nvSpPr>
        <p:spPr>
          <a:xfrm>
            <a:off x="6747510" y="1600200"/>
            <a:ext cx="495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Recognition Areas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83229" y="2133481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91492" y="-9637"/>
                </a:moveTo>
                <a:cubicBezTo>
                  <a:pt x="86506" y="-12688"/>
                  <a:pt x="80218" y="-12688"/>
                  <a:pt x="75233" y="-9637"/>
                </a:cubicBezTo>
                <a:cubicBezTo>
                  <a:pt x="66154" y="-4093"/>
                  <a:pt x="60536" y="-2604"/>
                  <a:pt x="49895" y="-2828"/>
                </a:cubicBezTo>
                <a:cubicBezTo>
                  <a:pt x="44053" y="-2977"/>
                  <a:pt x="38621" y="186"/>
                  <a:pt x="35793" y="5321"/>
                </a:cubicBezTo>
                <a:cubicBezTo>
                  <a:pt x="30696" y="14660"/>
                  <a:pt x="26566" y="18790"/>
                  <a:pt x="17227" y="23887"/>
                </a:cubicBezTo>
                <a:cubicBezTo>
                  <a:pt x="12092" y="26677"/>
                  <a:pt x="8967" y="32147"/>
                  <a:pt x="9079" y="37988"/>
                </a:cubicBezTo>
                <a:cubicBezTo>
                  <a:pt x="9339" y="48630"/>
                  <a:pt x="7813" y="54248"/>
                  <a:pt x="2270" y="63326"/>
                </a:cubicBezTo>
                <a:cubicBezTo>
                  <a:pt x="-781" y="68312"/>
                  <a:pt x="-781" y="74600"/>
                  <a:pt x="2270" y="79586"/>
                </a:cubicBezTo>
                <a:cubicBezTo>
                  <a:pt x="7813" y="88664"/>
                  <a:pt x="9302" y="94283"/>
                  <a:pt x="9079" y="104924"/>
                </a:cubicBezTo>
                <a:cubicBezTo>
                  <a:pt x="8930" y="110765"/>
                  <a:pt x="12092" y="116198"/>
                  <a:pt x="17227" y="119025"/>
                </a:cubicBezTo>
                <a:cubicBezTo>
                  <a:pt x="25450" y="123527"/>
                  <a:pt x="29617" y="127248"/>
                  <a:pt x="34007" y="134466"/>
                </a:cubicBezTo>
                <a:lnTo>
                  <a:pt x="15887" y="170594"/>
                </a:lnTo>
                <a:cubicBezTo>
                  <a:pt x="13692" y="175022"/>
                  <a:pt x="15478" y="180380"/>
                  <a:pt x="19869" y="182575"/>
                </a:cubicBezTo>
                <a:lnTo>
                  <a:pt x="51867" y="198574"/>
                </a:lnTo>
                <a:cubicBezTo>
                  <a:pt x="56145" y="200695"/>
                  <a:pt x="61354" y="199095"/>
                  <a:pt x="63661" y="194928"/>
                </a:cubicBezTo>
                <a:lnTo>
                  <a:pt x="83307" y="159544"/>
                </a:lnTo>
                <a:lnTo>
                  <a:pt x="102952" y="194928"/>
                </a:lnTo>
                <a:cubicBezTo>
                  <a:pt x="105259" y="199095"/>
                  <a:pt x="110468" y="200732"/>
                  <a:pt x="114746" y="198574"/>
                </a:cubicBezTo>
                <a:lnTo>
                  <a:pt x="146745" y="182575"/>
                </a:lnTo>
                <a:cubicBezTo>
                  <a:pt x="151172" y="180380"/>
                  <a:pt x="152958" y="175022"/>
                  <a:pt x="150726" y="170594"/>
                </a:cubicBezTo>
                <a:lnTo>
                  <a:pt x="132643" y="134429"/>
                </a:lnTo>
                <a:cubicBezTo>
                  <a:pt x="136996" y="127211"/>
                  <a:pt x="141201" y="123490"/>
                  <a:pt x="149423" y="118988"/>
                </a:cubicBezTo>
                <a:cubicBezTo>
                  <a:pt x="154558" y="116198"/>
                  <a:pt x="157683" y="110728"/>
                  <a:pt x="157572" y="104887"/>
                </a:cubicBezTo>
                <a:cubicBezTo>
                  <a:pt x="157311" y="94245"/>
                  <a:pt x="158837" y="88627"/>
                  <a:pt x="164381" y="79549"/>
                </a:cubicBezTo>
                <a:cubicBezTo>
                  <a:pt x="167432" y="74563"/>
                  <a:pt x="167432" y="68275"/>
                  <a:pt x="164381" y="63289"/>
                </a:cubicBezTo>
                <a:cubicBezTo>
                  <a:pt x="158837" y="54211"/>
                  <a:pt x="157349" y="48592"/>
                  <a:pt x="157572" y="37951"/>
                </a:cubicBezTo>
                <a:cubicBezTo>
                  <a:pt x="157721" y="32110"/>
                  <a:pt x="154558" y="26677"/>
                  <a:pt x="149423" y="23850"/>
                </a:cubicBezTo>
                <a:cubicBezTo>
                  <a:pt x="140084" y="18752"/>
                  <a:pt x="135954" y="14622"/>
                  <a:pt x="130857" y="5283"/>
                </a:cubicBezTo>
                <a:cubicBezTo>
                  <a:pt x="128067" y="149"/>
                  <a:pt x="122597" y="-2977"/>
                  <a:pt x="116756" y="-2865"/>
                </a:cubicBezTo>
                <a:cubicBezTo>
                  <a:pt x="106114" y="-2604"/>
                  <a:pt x="100496" y="-4130"/>
                  <a:pt x="91418" y="-9674"/>
                </a:cubicBezTo>
                <a:close/>
                <a:moveTo>
                  <a:pt x="83344" y="35719"/>
                </a:moveTo>
                <a:cubicBezTo>
                  <a:pt x="103057" y="35719"/>
                  <a:pt x="119063" y="51724"/>
                  <a:pt x="119063" y="71438"/>
                </a:cubicBezTo>
                <a:cubicBezTo>
                  <a:pt x="119063" y="91151"/>
                  <a:pt x="103057" y="107156"/>
                  <a:pt x="83344" y="107156"/>
                </a:cubicBezTo>
                <a:cubicBezTo>
                  <a:pt x="63630" y="107156"/>
                  <a:pt x="47625" y="91151"/>
                  <a:pt x="47625" y="71438"/>
                </a:cubicBezTo>
                <a:cubicBezTo>
                  <a:pt x="47625" y="51724"/>
                  <a:pt x="63630" y="35719"/>
                  <a:pt x="83344" y="35719"/>
                </a:cubicBez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17" name="Text 15"/>
          <p:cNvSpPr/>
          <p:nvPr/>
        </p:nvSpPr>
        <p:spPr>
          <a:xfrm>
            <a:off x="7099935" y="2095381"/>
            <a:ext cx="1857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Peace Leadership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099935" y="2323981"/>
            <a:ext cx="1847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Global peacebuilding initiatives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771323" y="266688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44648" y="20836"/>
                </a:moveTo>
                <a:cubicBezTo>
                  <a:pt x="44648" y="9339"/>
                  <a:pt x="53987" y="0"/>
                  <a:pt x="65484" y="0"/>
                </a:cubicBezTo>
                <a:lnTo>
                  <a:pt x="74414" y="0"/>
                </a:lnTo>
                <a:cubicBezTo>
                  <a:pt x="81000" y="0"/>
                  <a:pt x="86320" y="5321"/>
                  <a:pt x="86320" y="11906"/>
                </a:cubicBezTo>
                <a:lnTo>
                  <a:pt x="86320" y="178594"/>
                </a:lnTo>
                <a:cubicBezTo>
                  <a:pt x="86320" y="185179"/>
                  <a:pt x="81000" y="190500"/>
                  <a:pt x="74414" y="190500"/>
                </a:cubicBezTo>
                <a:lnTo>
                  <a:pt x="62508" y="190500"/>
                </a:lnTo>
                <a:cubicBezTo>
                  <a:pt x="51420" y="190500"/>
                  <a:pt x="42081" y="182910"/>
                  <a:pt x="39439" y="172641"/>
                </a:cubicBezTo>
                <a:cubicBezTo>
                  <a:pt x="39179" y="172641"/>
                  <a:pt x="38956" y="172641"/>
                  <a:pt x="38695" y="172641"/>
                </a:cubicBezTo>
                <a:cubicBezTo>
                  <a:pt x="22250" y="172641"/>
                  <a:pt x="8930" y="159321"/>
                  <a:pt x="8930" y="142875"/>
                </a:cubicBezTo>
                <a:cubicBezTo>
                  <a:pt x="8930" y="136178"/>
                  <a:pt x="11162" y="130001"/>
                  <a:pt x="14883" y="125016"/>
                </a:cubicBezTo>
                <a:cubicBezTo>
                  <a:pt x="7665" y="119583"/>
                  <a:pt x="2977" y="110951"/>
                  <a:pt x="2977" y="101203"/>
                </a:cubicBezTo>
                <a:cubicBezTo>
                  <a:pt x="2977" y="89706"/>
                  <a:pt x="9525" y="79697"/>
                  <a:pt x="19050" y="74749"/>
                </a:cubicBezTo>
                <a:cubicBezTo>
                  <a:pt x="16408" y="70284"/>
                  <a:pt x="14883" y="65075"/>
                  <a:pt x="14883" y="59531"/>
                </a:cubicBezTo>
                <a:cubicBezTo>
                  <a:pt x="14883" y="43086"/>
                  <a:pt x="28203" y="29766"/>
                  <a:pt x="44648" y="29766"/>
                </a:cubicBezTo>
                <a:lnTo>
                  <a:pt x="44648" y="20836"/>
                </a:lnTo>
                <a:close/>
                <a:moveTo>
                  <a:pt x="145852" y="20836"/>
                </a:moveTo>
                <a:lnTo>
                  <a:pt x="145852" y="29766"/>
                </a:lnTo>
                <a:cubicBezTo>
                  <a:pt x="162297" y="29766"/>
                  <a:pt x="175617" y="43086"/>
                  <a:pt x="175617" y="59531"/>
                </a:cubicBezTo>
                <a:cubicBezTo>
                  <a:pt x="175617" y="65112"/>
                  <a:pt x="174092" y="70321"/>
                  <a:pt x="171450" y="74749"/>
                </a:cubicBezTo>
                <a:cubicBezTo>
                  <a:pt x="181012" y="79697"/>
                  <a:pt x="187523" y="89669"/>
                  <a:pt x="187523" y="101203"/>
                </a:cubicBezTo>
                <a:cubicBezTo>
                  <a:pt x="187523" y="110951"/>
                  <a:pt x="182835" y="119583"/>
                  <a:pt x="175617" y="125016"/>
                </a:cubicBezTo>
                <a:cubicBezTo>
                  <a:pt x="179338" y="130001"/>
                  <a:pt x="181570" y="136178"/>
                  <a:pt x="181570" y="142875"/>
                </a:cubicBezTo>
                <a:cubicBezTo>
                  <a:pt x="181570" y="159321"/>
                  <a:pt x="168250" y="172641"/>
                  <a:pt x="151805" y="172641"/>
                </a:cubicBezTo>
                <a:cubicBezTo>
                  <a:pt x="151544" y="172641"/>
                  <a:pt x="151321" y="172641"/>
                  <a:pt x="151061" y="172641"/>
                </a:cubicBezTo>
                <a:cubicBezTo>
                  <a:pt x="148419" y="182910"/>
                  <a:pt x="139080" y="190500"/>
                  <a:pt x="127992" y="190500"/>
                </a:cubicBezTo>
                <a:lnTo>
                  <a:pt x="116086" y="190500"/>
                </a:lnTo>
                <a:cubicBezTo>
                  <a:pt x="109500" y="190500"/>
                  <a:pt x="104180" y="185179"/>
                  <a:pt x="104180" y="178594"/>
                </a:cubicBezTo>
                <a:lnTo>
                  <a:pt x="104180" y="11906"/>
                </a:lnTo>
                <a:cubicBezTo>
                  <a:pt x="104180" y="5321"/>
                  <a:pt x="109500" y="0"/>
                  <a:pt x="116086" y="0"/>
                </a:cubicBezTo>
                <a:lnTo>
                  <a:pt x="125016" y="0"/>
                </a:lnTo>
                <a:cubicBezTo>
                  <a:pt x="136513" y="0"/>
                  <a:pt x="145852" y="9339"/>
                  <a:pt x="145852" y="20836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0" name="Text 18"/>
          <p:cNvSpPr/>
          <p:nvPr/>
        </p:nvSpPr>
        <p:spPr>
          <a:xfrm>
            <a:off x="7099935" y="2628781"/>
            <a:ext cx="1809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Philosophy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099935" y="2857381"/>
            <a:ext cx="1800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Ethical leadership frameworks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759416" y="3200281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0050" y="19794"/>
                </a:moveTo>
                <a:lnTo>
                  <a:pt x="56666" y="68014"/>
                </a:lnTo>
                <a:cubicBezTo>
                  <a:pt x="54955" y="69912"/>
                  <a:pt x="55029" y="72851"/>
                  <a:pt x="56852" y="74675"/>
                </a:cubicBezTo>
                <a:cubicBezTo>
                  <a:pt x="68200" y="86023"/>
                  <a:pt x="86618" y="86023"/>
                  <a:pt x="97966" y="74675"/>
                </a:cubicBezTo>
                <a:lnTo>
                  <a:pt x="109798" y="62843"/>
                </a:lnTo>
                <a:cubicBezTo>
                  <a:pt x="111361" y="61280"/>
                  <a:pt x="113333" y="60424"/>
                  <a:pt x="115342" y="60275"/>
                </a:cubicBezTo>
                <a:cubicBezTo>
                  <a:pt x="117872" y="60052"/>
                  <a:pt x="120476" y="60908"/>
                  <a:pt x="122411" y="62843"/>
                </a:cubicBezTo>
                <a:lnTo>
                  <a:pt x="188119" y="127992"/>
                </a:lnTo>
                <a:lnTo>
                  <a:pt x="214313" y="107156"/>
                </a:lnTo>
                <a:lnTo>
                  <a:pt x="214313" y="0"/>
                </a:lnTo>
                <a:lnTo>
                  <a:pt x="172641" y="23812"/>
                </a:lnTo>
                <a:lnTo>
                  <a:pt x="163785" y="17897"/>
                </a:lnTo>
                <a:cubicBezTo>
                  <a:pt x="157907" y="13990"/>
                  <a:pt x="151023" y="11906"/>
                  <a:pt x="143954" y="11906"/>
                </a:cubicBezTo>
                <a:lnTo>
                  <a:pt x="117760" y="11906"/>
                </a:lnTo>
                <a:cubicBezTo>
                  <a:pt x="117351" y="11906"/>
                  <a:pt x="116904" y="11906"/>
                  <a:pt x="116495" y="11943"/>
                </a:cubicBezTo>
                <a:cubicBezTo>
                  <a:pt x="110207" y="12278"/>
                  <a:pt x="104291" y="15106"/>
                  <a:pt x="100050" y="19794"/>
                </a:cubicBezTo>
                <a:close/>
                <a:moveTo>
                  <a:pt x="43383" y="56071"/>
                </a:moveTo>
                <a:lnTo>
                  <a:pt x="83121" y="11906"/>
                </a:lnTo>
                <a:lnTo>
                  <a:pt x="68387" y="11906"/>
                </a:lnTo>
                <a:cubicBezTo>
                  <a:pt x="58899" y="11906"/>
                  <a:pt x="49820" y="15664"/>
                  <a:pt x="43123" y="22361"/>
                </a:cubicBezTo>
                <a:lnTo>
                  <a:pt x="0" y="71438"/>
                </a:lnTo>
                <a:lnTo>
                  <a:pt x="0" y="202406"/>
                </a:lnTo>
                <a:lnTo>
                  <a:pt x="53578" y="151805"/>
                </a:lnTo>
                <a:lnTo>
                  <a:pt x="58192" y="155637"/>
                </a:lnTo>
                <a:cubicBezTo>
                  <a:pt x="66749" y="162781"/>
                  <a:pt x="77539" y="166688"/>
                  <a:pt x="88664" y="166688"/>
                </a:cubicBezTo>
                <a:lnTo>
                  <a:pt x="94506" y="166688"/>
                </a:lnTo>
                <a:lnTo>
                  <a:pt x="91901" y="164083"/>
                </a:lnTo>
                <a:cubicBezTo>
                  <a:pt x="88404" y="160586"/>
                  <a:pt x="88404" y="154930"/>
                  <a:pt x="91901" y="151470"/>
                </a:cubicBezTo>
                <a:cubicBezTo>
                  <a:pt x="95399" y="148010"/>
                  <a:pt x="101054" y="147972"/>
                  <a:pt x="104515" y="151470"/>
                </a:cubicBezTo>
                <a:lnTo>
                  <a:pt x="119769" y="166725"/>
                </a:lnTo>
                <a:lnTo>
                  <a:pt x="123118" y="166725"/>
                </a:lnTo>
                <a:cubicBezTo>
                  <a:pt x="130225" y="166725"/>
                  <a:pt x="137182" y="165125"/>
                  <a:pt x="143508" y="162148"/>
                </a:cubicBezTo>
                <a:lnTo>
                  <a:pt x="133573" y="152177"/>
                </a:lnTo>
                <a:cubicBezTo>
                  <a:pt x="130076" y="148679"/>
                  <a:pt x="130076" y="143024"/>
                  <a:pt x="133573" y="139564"/>
                </a:cubicBezTo>
                <a:cubicBezTo>
                  <a:pt x="137071" y="136103"/>
                  <a:pt x="142726" y="136066"/>
                  <a:pt x="146186" y="139564"/>
                </a:cubicBezTo>
                <a:lnTo>
                  <a:pt x="158093" y="151470"/>
                </a:lnTo>
                <a:lnTo>
                  <a:pt x="164604" y="144959"/>
                </a:lnTo>
                <a:cubicBezTo>
                  <a:pt x="167915" y="141647"/>
                  <a:pt x="168883" y="136847"/>
                  <a:pt x="167432" y="132643"/>
                </a:cubicBezTo>
                <a:lnTo>
                  <a:pt x="116123" y="81744"/>
                </a:lnTo>
                <a:lnTo>
                  <a:pt x="110579" y="87288"/>
                </a:lnTo>
                <a:cubicBezTo>
                  <a:pt x="92236" y="105631"/>
                  <a:pt x="62545" y="105631"/>
                  <a:pt x="44202" y="87288"/>
                </a:cubicBezTo>
                <a:cubicBezTo>
                  <a:pt x="35644" y="78730"/>
                  <a:pt x="35309" y="65001"/>
                  <a:pt x="43383" y="56034"/>
                </a:cubicBez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23" name="Text 21"/>
          <p:cNvSpPr/>
          <p:nvPr/>
        </p:nvSpPr>
        <p:spPr>
          <a:xfrm>
            <a:off x="7099935" y="3162181"/>
            <a:ext cx="1943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Philanthropy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099935" y="3390781"/>
            <a:ext cx="1933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Humanitarian service excellence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747510" y="3733681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19063" y="5953"/>
                </a:moveTo>
                <a:cubicBezTo>
                  <a:pt x="140419" y="5953"/>
                  <a:pt x="157758" y="23292"/>
                  <a:pt x="157758" y="44648"/>
                </a:cubicBezTo>
                <a:cubicBezTo>
                  <a:pt x="157758" y="66005"/>
                  <a:pt x="140419" y="83344"/>
                  <a:pt x="119063" y="83344"/>
                </a:cubicBezTo>
                <a:cubicBezTo>
                  <a:pt x="97706" y="83344"/>
                  <a:pt x="80367" y="66005"/>
                  <a:pt x="80367" y="44648"/>
                </a:cubicBezTo>
                <a:cubicBezTo>
                  <a:pt x="80367" y="23292"/>
                  <a:pt x="97706" y="5953"/>
                  <a:pt x="119063" y="5953"/>
                </a:cubicBezTo>
                <a:close/>
                <a:moveTo>
                  <a:pt x="35719" y="32742"/>
                </a:moveTo>
                <a:cubicBezTo>
                  <a:pt x="50504" y="32742"/>
                  <a:pt x="62508" y="44746"/>
                  <a:pt x="62508" y="59531"/>
                </a:cubicBezTo>
                <a:cubicBezTo>
                  <a:pt x="62508" y="74317"/>
                  <a:pt x="50504" y="86320"/>
                  <a:pt x="35719" y="86320"/>
                </a:cubicBezTo>
                <a:cubicBezTo>
                  <a:pt x="20933" y="86320"/>
                  <a:pt x="8930" y="74317"/>
                  <a:pt x="8930" y="59531"/>
                </a:cubicBezTo>
                <a:cubicBezTo>
                  <a:pt x="8930" y="44746"/>
                  <a:pt x="20933" y="32742"/>
                  <a:pt x="35719" y="32742"/>
                </a:cubicBezTo>
                <a:close/>
                <a:moveTo>
                  <a:pt x="0" y="154781"/>
                </a:moveTo>
                <a:cubicBezTo>
                  <a:pt x="0" y="128476"/>
                  <a:pt x="21320" y="107156"/>
                  <a:pt x="47625" y="107156"/>
                </a:cubicBezTo>
                <a:cubicBezTo>
                  <a:pt x="52388" y="107156"/>
                  <a:pt x="57001" y="107863"/>
                  <a:pt x="61354" y="109165"/>
                </a:cubicBezTo>
                <a:cubicBezTo>
                  <a:pt x="49113" y="122858"/>
                  <a:pt x="41672" y="140940"/>
                  <a:pt x="41672" y="160734"/>
                </a:cubicBezTo>
                <a:lnTo>
                  <a:pt x="41672" y="166688"/>
                </a:lnTo>
                <a:cubicBezTo>
                  <a:pt x="41672" y="170929"/>
                  <a:pt x="42565" y="174947"/>
                  <a:pt x="44165" y="178594"/>
                </a:cubicBezTo>
                <a:lnTo>
                  <a:pt x="11906" y="178594"/>
                </a:lnTo>
                <a:cubicBezTo>
                  <a:pt x="5321" y="178594"/>
                  <a:pt x="0" y="173273"/>
                  <a:pt x="0" y="166688"/>
                </a:cubicBezTo>
                <a:lnTo>
                  <a:pt x="0" y="154781"/>
                </a:lnTo>
                <a:close/>
                <a:moveTo>
                  <a:pt x="193960" y="178594"/>
                </a:moveTo>
                <a:cubicBezTo>
                  <a:pt x="195560" y="174947"/>
                  <a:pt x="196453" y="170929"/>
                  <a:pt x="196453" y="166688"/>
                </a:cubicBezTo>
                <a:lnTo>
                  <a:pt x="196453" y="160734"/>
                </a:lnTo>
                <a:cubicBezTo>
                  <a:pt x="196453" y="140940"/>
                  <a:pt x="189012" y="122858"/>
                  <a:pt x="176771" y="109165"/>
                </a:cubicBezTo>
                <a:cubicBezTo>
                  <a:pt x="181124" y="107863"/>
                  <a:pt x="185738" y="107156"/>
                  <a:pt x="190500" y="107156"/>
                </a:cubicBezTo>
                <a:cubicBezTo>
                  <a:pt x="216805" y="107156"/>
                  <a:pt x="238125" y="128476"/>
                  <a:pt x="238125" y="154781"/>
                </a:cubicBezTo>
                <a:lnTo>
                  <a:pt x="238125" y="166688"/>
                </a:lnTo>
                <a:cubicBezTo>
                  <a:pt x="238125" y="173273"/>
                  <a:pt x="232804" y="178594"/>
                  <a:pt x="226219" y="178594"/>
                </a:cubicBezTo>
                <a:lnTo>
                  <a:pt x="193960" y="178594"/>
                </a:lnTo>
                <a:close/>
                <a:moveTo>
                  <a:pt x="175617" y="59531"/>
                </a:moveTo>
                <a:cubicBezTo>
                  <a:pt x="175617" y="44746"/>
                  <a:pt x="187621" y="32742"/>
                  <a:pt x="202406" y="32742"/>
                </a:cubicBezTo>
                <a:cubicBezTo>
                  <a:pt x="217192" y="32742"/>
                  <a:pt x="229195" y="44746"/>
                  <a:pt x="229195" y="59531"/>
                </a:cubicBezTo>
                <a:cubicBezTo>
                  <a:pt x="229195" y="74317"/>
                  <a:pt x="217192" y="86320"/>
                  <a:pt x="202406" y="86320"/>
                </a:cubicBezTo>
                <a:cubicBezTo>
                  <a:pt x="187621" y="86320"/>
                  <a:pt x="175617" y="74317"/>
                  <a:pt x="175617" y="59531"/>
                </a:cubicBezTo>
                <a:close/>
                <a:moveTo>
                  <a:pt x="59531" y="160734"/>
                </a:moveTo>
                <a:cubicBezTo>
                  <a:pt x="59531" y="127843"/>
                  <a:pt x="86171" y="101203"/>
                  <a:pt x="119063" y="101203"/>
                </a:cubicBezTo>
                <a:cubicBezTo>
                  <a:pt x="151954" y="101203"/>
                  <a:pt x="178594" y="127843"/>
                  <a:pt x="178594" y="160734"/>
                </a:cubicBezTo>
                <a:lnTo>
                  <a:pt x="178594" y="166688"/>
                </a:lnTo>
                <a:cubicBezTo>
                  <a:pt x="178594" y="173273"/>
                  <a:pt x="173273" y="178594"/>
                  <a:pt x="166688" y="178594"/>
                </a:cubicBezTo>
                <a:lnTo>
                  <a:pt x="71438" y="178594"/>
                </a:lnTo>
                <a:cubicBezTo>
                  <a:pt x="64852" y="178594"/>
                  <a:pt x="59531" y="173273"/>
                  <a:pt x="59531" y="166688"/>
                </a:cubicBezTo>
                <a:lnTo>
                  <a:pt x="59531" y="160734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26" name="Text 24"/>
          <p:cNvSpPr/>
          <p:nvPr/>
        </p:nvSpPr>
        <p:spPr>
          <a:xfrm>
            <a:off x="7099935" y="3695581"/>
            <a:ext cx="198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Social Reform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099935" y="3924181"/>
            <a:ext cx="1971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Community development impact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771323" y="426708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30932" y="104180"/>
                </a:moveTo>
                <a:lnTo>
                  <a:pt x="59903" y="104180"/>
                </a:lnTo>
                <a:cubicBezTo>
                  <a:pt x="60982" y="128178"/>
                  <a:pt x="66303" y="150279"/>
                  <a:pt x="73856" y="166464"/>
                </a:cubicBezTo>
                <a:cubicBezTo>
                  <a:pt x="78098" y="175580"/>
                  <a:pt x="82674" y="182017"/>
                  <a:pt x="86916" y="185961"/>
                </a:cubicBezTo>
                <a:cubicBezTo>
                  <a:pt x="91083" y="189867"/>
                  <a:pt x="93948" y="190500"/>
                  <a:pt x="95436" y="190500"/>
                </a:cubicBezTo>
                <a:cubicBezTo>
                  <a:pt x="96924" y="190500"/>
                  <a:pt x="99789" y="189867"/>
                  <a:pt x="103956" y="185961"/>
                </a:cubicBezTo>
                <a:cubicBezTo>
                  <a:pt x="108198" y="182017"/>
                  <a:pt x="112775" y="175543"/>
                  <a:pt x="117016" y="166464"/>
                </a:cubicBezTo>
                <a:cubicBezTo>
                  <a:pt x="124569" y="150279"/>
                  <a:pt x="129890" y="128178"/>
                  <a:pt x="130969" y="104180"/>
                </a:cubicBezTo>
                <a:close/>
                <a:moveTo>
                  <a:pt x="59866" y="86320"/>
                </a:moveTo>
                <a:lnTo>
                  <a:pt x="130894" y="86320"/>
                </a:lnTo>
                <a:cubicBezTo>
                  <a:pt x="129853" y="62322"/>
                  <a:pt x="124532" y="40221"/>
                  <a:pt x="116979" y="24036"/>
                </a:cubicBezTo>
                <a:cubicBezTo>
                  <a:pt x="112737" y="14957"/>
                  <a:pt x="108161" y="8483"/>
                  <a:pt x="103919" y="4539"/>
                </a:cubicBezTo>
                <a:cubicBezTo>
                  <a:pt x="99752" y="633"/>
                  <a:pt x="96887" y="0"/>
                  <a:pt x="95399" y="0"/>
                </a:cubicBezTo>
                <a:cubicBezTo>
                  <a:pt x="93911" y="0"/>
                  <a:pt x="91046" y="633"/>
                  <a:pt x="86878" y="4539"/>
                </a:cubicBezTo>
                <a:cubicBezTo>
                  <a:pt x="82637" y="8483"/>
                  <a:pt x="78060" y="14957"/>
                  <a:pt x="73819" y="24036"/>
                </a:cubicBezTo>
                <a:cubicBezTo>
                  <a:pt x="66266" y="40221"/>
                  <a:pt x="60945" y="62322"/>
                  <a:pt x="59866" y="86320"/>
                </a:cubicBezTo>
                <a:close/>
                <a:moveTo>
                  <a:pt x="42007" y="86320"/>
                </a:moveTo>
                <a:cubicBezTo>
                  <a:pt x="43309" y="54471"/>
                  <a:pt x="51532" y="24892"/>
                  <a:pt x="63550" y="5469"/>
                </a:cubicBezTo>
                <a:cubicBezTo>
                  <a:pt x="29282" y="17599"/>
                  <a:pt x="4056" y="48816"/>
                  <a:pt x="558" y="86320"/>
                </a:cubicBezTo>
                <a:lnTo>
                  <a:pt x="42007" y="86320"/>
                </a:lnTo>
                <a:close/>
                <a:moveTo>
                  <a:pt x="558" y="104180"/>
                </a:moveTo>
                <a:cubicBezTo>
                  <a:pt x="4056" y="141684"/>
                  <a:pt x="29282" y="172901"/>
                  <a:pt x="63550" y="185031"/>
                </a:cubicBezTo>
                <a:cubicBezTo>
                  <a:pt x="51532" y="165608"/>
                  <a:pt x="43309" y="136029"/>
                  <a:pt x="42007" y="104180"/>
                </a:cubicBezTo>
                <a:lnTo>
                  <a:pt x="558" y="104180"/>
                </a:lnTo>
                <a:close/>
                <a:moveTo>
                  <a:pt x="148791" y="104180"/>
                </a:moveTo>
                <a:cubicBezTo>
                  <a:pt x="147489" y="136029"/>
                  <a:pt x="139266" y="165608"/>
                  <a:pt x="127248" y="185031"/>
                </a:cubicBezTo>
                <a:cubicBezTo>
                  <a:pt x="161516" y="172864"/>
                  <a:pt x="186742" y="141684"/>
                  <a:pt x="190240" y="104180"/>
                </a:cubicBezTo>
                <a:lnTo>
                  <a:pt x="148791" y="104180"/>
                </a:lnTo>
                <a:close/>
                <a:moveTo>
                  <a:pt x="190240" y="86320"/>
                </a:moveTo>
                <a:cubicBezTo>
                  <a:pt x="186742" y="48816"/>
                  <a:pt x="161516" y="17599"/>
                  <a:pt x="127248" y="5469"/>
                </a:cubicBezTo>
                <a:cubicBezTo>
                  <a:pt x="139266" y="24892"/>
                  <a:pt x="147489" y="54471"/>
                  <a:pt x="148791" y="86320"/>
                </a:cubicBezTo>
                <a:lnTo>
                  <a:pt x="190240" y="8632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9" name="Text 27"/>
          <p:cNvSpPr/>
          <p:nvPr/>
        </p:nvSpPr>
        <p:spPr>
          <a:xfrm>
            <a:off x="7099935" y="4228981"/>
            <a:ext cx="2238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Economic Empowerment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099935" y="4457581"/>
            <a:ext cx="2228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Global trade &amp; business development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747510" y="5711191"/>
            <a:ext cx="4838700" cy="7620"/>
          </a:xfrm>
          <a:custGeom>
            <a:avLst/>
            <a:gdLst/>
            <a:ahLst/>
            <a:cxnLst/>
            <a:rect l="l" t="t" r="r" b="b"/>
            <a:pathLst>
              <a:path w="4838700" h="7620">
                <a:moveTo>
                  <a:pt x="0" y="0"/>
                </a:moveTo>
                <a:lnTo>
                  <a:pt x="4838700" y="0"/>
                </a:lnTo>
                <a:lnTo>
                  <a:pt x="483870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B0A59A">
              <a:alpha val="30196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6747510" y="5867400"/>
            <a:ext cx="4905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Born: 11 October 1993 | Kanpur, Uttar Pradesh, India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747510" y="6057900"/>
            <a:ext cx="4905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Academic Qualifications: B.A. | M.A. | MBA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57200"/>
            <a:ext cx="533400" cy="38100"/>
          </a:xfrm>
          <a:custGeom>
            <a:avLst/>
            <a:gdLst/>
            <a:ahLst/>
            <a:cxnLst/>
            <a:rect l="l" t="t" r="r" b="b"/>
            <a:pathLst>
              <a:path w="533400" h="38100">
                <a:moveTo>
                  <a:pt x="0" y="0"/>
                </a:moveTo>
                <a:lnTo>
                  <a:pt x="533400" y="0"/>
                </a:lnTo>
                <a:lnTo>
                  <a:pt x="533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" name="Text 1"/>
          <p:cNvSpPr/>
          <p:nvPr/>
        </p:nvSpPr>
        <p:spPr>
          <a:xfrm>
            <a:off x="1028700" y="381000"/>
            <a:ext cx="2114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263" kern="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Founder &amp; President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Dr. Shaziya International Groups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11811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distinguished international platform connecting global stakeholders for sustainable development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1638300"/>
            <a:ext cx="4295775" cy="2343150"/>
          </a:xfrm>
          <a:custGeom>
            <a:avLst/>
            <a:gdLst/>
            <a:ahLst/>
            <a:cxnLst/>
            <a:rect l="l" t="t" r="r" b="b"/>
            <a:pathLst>
              <a:path w="4295775" h="2343150">
                <a:moveTo>
                  <a:pt x="0" y="0"/>
                </a:moveTo>
                <a:lnTo>
                  <a:pt x="4295775" y="0"/>
                </a:lnTo>
                <a:lnTo>
                  <a:pt x="4295775" y="2343150"/>
                </a:lnTo>
                <a:lnTo>
                  <a:pt x="0" y="234315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2181225"/>
            <a:ext cx="41243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135+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" y="2867025"/>
            <a:ext cx="3933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Countries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09600" y="3209925"/>
            <a:ext cx="3914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Active global operations spanning six continents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81000" y="4133850"/>
            <a:ext cx="4295775" cy="2343150"/>
          </a:xfrm>
          <a:custGeom>
            <a:avLst/>
            <a:gdLst/>
            <a:ahLst/>
            <a:cxnLst/>
            <a:rect l="l" t="t" r="r" b="b"/>
            <a:pathLst>
              <a:path w="4295775" h="2343150">
                <a:moveTo>
                  <a:pt x="0" y="0"/>
                </a:moveTo>
                <a:lnTo>
                  <a:pt x="4295775" y="0"/>
                </a:lnTo>
                <a:lnTo>
                  <a:pt x="4295775" y="2343150"/>
                </a:lnTo>
                <a:lnTo>
                  <a:pt x="0" y="234315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1" name="Shape 9"/>
          <p:cNvSpPr/>
          <p:nvPr/>
        </p:nvSpPr>
        <p:spPr>
          <a:xfrm>
            <a:off x="631031" y="4676775"/>
            <a:ext cx="385763" cy="342900"/>
          </a:xfrm>
          <a:custGeom>
            <a:avLst/>
            <a:gdLst/>
            <a:ahLst/>
            <a:cxnLst/>
            <a:rect l="l" t="t" r="r" b="b"/>
            <a:pathLst>
              <a:path w="385763" h="342900">
                <a:moveTo>
                  <a:pt x="180089" y="57061"/>
                </a:moveTo>
                <a:lnTo>
                  <a:pt x="101999" y="143857"/>
                </a:lnTo>
                <a:cubicBezTo>
                  <a:pt x="98919" y="147273"/>
                  <a:pt x="99053" y="152564"/>
                  <a:pt x="102334" y="155845"/>
                </a:cubicBezTo>
                <a:cubicBezTo>
                  <a:pt x="122761" y="176272"/>
                  <a:pt x="155912" y="176272"/>
                  <a:pt x="176339" y="155845"/>
                </a:cubicBezTo>
                <a:lnTo>
                  <a:pt x="197636" y="134548"/>
                </a:lnTo>
                <a:cubicBezTo>
                  <a:pt x="200449" y="131735"/>
                  <a:pt x="203999" y="130195"/>
                  <a:pt x="207615" y="129927"/>
                </a:cubicBezTo>
                <a:cubicBezTo>
                  <a:pt x="212169" y="129525"/>
                  <a:pt x="216857" y="131065"/>
                  <a:pt x="220340" y="134548"/>
                </a:cubicBezTo>
                <a:lnTo>
                  <a:pt x="338614" y="251817"/>
                </a:lnTo>
                <a:lnTo>
                  <a:pt x="385763" y="214313"/>
                </a:lnTo>
                <a:lnTo>
                  <a:pt x="385763" y="21431"/>
                </a:lnTo>
                <a:lnTo>
                  <a:pt x="310753" y="64294"/>
                </a:lnTo>
                <a:lnTo>
                  <a:pt x="294814" y="53645"/>
                </a:lnTo>
                <a:cubicBezTo>
                  <a:pt x="284232" y="46613"/>
                  <a:pt x="271842" y="42863"/>
                  <a:pt x="259117" y="42863"/>
                </a:cubicBezTo>
                <a:lnTo>
                  <a:pt x="211968" y="42863"/>
                </a:lnTo>
                <a:cubicBezTo>
                  <a:pt x="211232" y="42863"/>
                  <a:pt x="210428" y="42863"/>
                  <a:pt x="209691" y="42929"/>
                </a:cubicBezTo>
                <a:cubicBezTo>
                  <a:pt x="198373" y="43532"/>
                  <a:pt x="187724" y="48622"/>
                  <a:pt x="180089" y="57061"/>
                </a:cubicBezTo>
                <a:close/>
                <a:moveTo>
                  <a:pt x="78090" y="122359"/>
                </a:moveTo>
                <a:lnTo>
                  <a:pt x="149617" y="42863"/>
                </a:lnTo>
                <a:lnTo>
                  <a:pt x="123096" y="42863"/>
                </a:lnTo>
                <a:cubicBezTo>
                  <a:pt x="106018" y="42863"/>
                  <a:pt x="89676" y="49627"/>
                  <a:pt x="77621" y="61682"/>
                </a:cubicBezTo>
                <a:lnTo>
                  <a:pt x="75009" y="64294"/>
                </a:lnTo>
                <a:lnTo>
                  <a:pt x="0" y="21431"/>
                </a:lnTo>
                <a:lnTo>
                  <a:pt x="0" y="214313"/>
                </a:lnTo>
                <a:lnTo>
                  <a:pt x="104745" y="301578"/>
                </a:lnTo>
                <a:cubicBezTo>
                  <a:pt x="120149" y="314437"/>
                  <a:pt x="139571" y="321469"/>
                  <a:pt x="159596" y="321469"/>
                </a:cubicBezTo>
                <a:lnTo>
                  <a:pt x="170111" y="321469"/>
                </a:lnTo>
                <a:lnTo>
                  <a:pt x="165422" y="316781"/>
                </a:lnTo>
                <a:cubicBezTo>
                  <a:pt x="159127" y="310485"/>
                  <a:pt x="159127" y="300305"/>
                  <a:pt x="165422" y="294077"/>
                </a:cubicBezTo>
                <a:cubicBezTo>
                  <a:pt x="171718" y="287848"/>
                  <a:pt x="181898" y="287782"/>
                  <a:pt x="188126" y="294077"/>
                </a:cubicBezTo>
                <a:lnTo>
                  <a:pt x="215585" y="321536"/>
                </a:lnTo>
                <a:lnTo>
                  <a:pt x="221613" y="321536"/>
                </a:lnTo>
                <a:cubicBezTo>
                  <a:pt x="234404" y="321536"/>
                  <a:pt x="246928" y="318656"/>
                  <a:pt x="258314" y="313298"/>
                </a:cubicBezTo>
                <a:lnTo>
                  <a:pt x="240432" y="295349"/>
                </a:lnTo>
                <a:cubicBezTo>
                  <a:pt x="234136" y="289054"/>
                  <a:pt x="234136" y="278874"/>
                  <a:pt x="240432" y="272646"/>
                </a:cubicBezTo>
                <a:cubicBezTo>
                  <a:pt x="246727" y="266417"/>
                  <a:pt x="256907" y="266350"/>
                  <a:pt x="263136" y="272646"/>
                </a:cubicBezTo>
                <a:lnTo>
                  <a:pt x="284567" y="294077"/>
                </a:lnTo>
                <a:lnTo>
                  <a:pt x="296287" y="282357"/>
                </a:lnTo>
                <a:cubicBezTo>
                  <a:pt x="302248" y="276396"/>
                  <a:pt x="303989" y="267757"/>
                  <a:pt x="301377" y="260189"/>
                </a:cubicBezTo>
                <a:lnTo>
                  <a:pt x="209022" y="168570"/>
                </a:lnTo>
                <a:lnTo>
                  <a:pt x="199043" y="178549"/>
                </a:lnTo>
                <a:cubicBezTo>
                  <a:pt x="166025" y="211567"/>
                  <a:pt x="112581" y="211567"/>
                  <a:pt x="79564" y="178549"/>
                </a:cubicBezTo>
                <a:cubicBezTo>
                  <a:pt x="64160" y="163145"/>
                  <a:pt x="63557" y="138432"/>
                  <a:pt x="78090" y="122292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609600" y="5133975"/>
            <a:ext cx="3933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Diplomatic Bridge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09600" y="5476875"/>
            <a:ext cx="39147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Connecting policymakers, organizations &amp; business leaders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907280" y="1638300"/>
            <a:ext cx="6905625" cy="4838700"/>
          </a:xfrm>
          <a:custGeom>
            <a:avLst/>
            <a:gdLst/>
            <a:ahLst/>
            <a:cxnLst/>
            <a:rect l="l" t="t" r="r" b="b"/>
            <a:pathLst>
              <a:path w="6905625" h="4838700">
                <a:moveTo>
                  <a:pt x="0" y="0"/>
                </a:moveTo>
                <a:lnTo>
                  <a:pt x="6905625" y="0"/>
                </a:lnTo>
                <a:lnTo>
                  <a:pt x="6905625" y="4838700"/>
                </a:lnTo>
                <a:lnTo>
                  <a:pt x="0" y="48387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15" name="Text 13"/>
          <p:cNvSpPr/>
          <p:nvPr/>
        </p:nvSpPr>
        <p:spPr>
          <a:xfrm>
            <a:off x="5135880" y="1866900"/>
            <a:ext cx="65627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Six Core Mission Areas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135880" y="236208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17" name="Text 15"/>
          <p:cNvSpPr/>
          <p:nvPr/>
        </p:nvSpPr>
        <p:spPr>
          <a:xfrm>
            <a:off x="5093018" y="2362081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31180" y="2362081"/>
            <a:ext cx="2552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Global Peacebuilding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631180" y="2628781"/>
            <a:ext cx="254317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Initiatives promoting international harmony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473440" y="236208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1" name="Text 19"/>
          <p:cNvSpPr/>
          <p:nvPr/>
        </p:nvSpPr>
        <p:spPr>
          <a:xfrm>
            <a:off x="8430578" y="2362081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968740" y="2362081"/>
            <a:ext cx="2247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Human Rights Diplomacy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968740" y="2628781"/>
            <a:ext cx="223837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Advocacy for universal human dignity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135880" y="300263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25" name="Text 23"/>
          <p:cNvSpPr/>
          <p:nvPr/>
        </p:nvSpPr>
        <p:spPr>
          <a:xfrm>
            <a:off x="5093018" y="3002638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631180" y="3002638"/>
            <a:ext cx="2571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Women &amp; Youth Leadership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631180" y="3269338"/>
            <a:ext cx="256222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Development programs for next generation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473440" y="300263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29" name="Text 27"/>
          <p:cNvSpPr/>
          <p:nvPr/>
        </p:nvSpPr>
        <p:spPr>
          <a:xfrm>
            <a:off x="8430578" y="3002638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968740" y="3002638"/>
            <a:ext cx="2200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Education Collaboration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968740" y="3269338"/>
            <a:ext cx="219075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Cross-border academic partnerships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135880" y="3643194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33" name="Text 31"/>
          <p:cNvSpPr/>
          <p:nvPr/>
        </p:nvSpPr>
        <p:spPr>
          <a:xfrm>
            <a:off x="5093018" y="3643194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5631180" y="3643194"/>
            <a:ext cx="2305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Trade &amp; Economic Empowerment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631180" y="3909894"/>
            <a:ext cx="229552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Business development across borders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473440" y="3643194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37" name="Text 35"/>
          <p:cNvSpPr/>
          <p:nvPr/>
        </p:nvSpPr>
        <p:spPr>
          <a:xfrm>
            <a:off x="8430578" y="3643194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8968740" y="3643194"/>
            <a:ext cx="2390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Humanitarian Relief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968740" y="3909894"/>
            <a:ext cx="238125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Institutional partnerships for aid delivery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135880" y="4287560"/>
            <a:ext cx="6448425" cy="7620"/>
          </a:xfrm>
          <a:custGeom>
            <a:avLst/>
            <a:gdLst/>
            <a:ahLst/>
            <a:cxnLst/>
            <a:rect l="l" t="t" r="r" b="b"/>
            <a:pathLst>
              <a:path w="6448425" h="7620">
                <a:moveTo>
                  <a:pt x="0" y="0"/>
                </a:moveTo>
                <a:lnTo>
                  <a:pt x="6448425" y="0"/>
                </a:lnTo>
                <a:lnTo>
                  <a:pt x="6448425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B0A59A">
              <a:alpha val="30196"/>
            </a:srgbClr>
          </a:solidFill>
          <a:ln/>
        </p:spPr>
      </p:sp>
      <p:sp>
        <p:nvSpPr>
          <p:cNvPr id="41" name="Text 39"/>
          <p:cNvSpPr/>
          <p:nvPr/>
        </p:nvSpPr>
        <p:spPr>
          <a:xfrm>
            <a:off x="5135880" y="4443769"/>
            <a:ext cx="65246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6B7A8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Visionary Leadership: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Under Dr. Shaziya's guidance, the organization advances 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6B7A8F"/>
                </a:solidFill>
                <a:highlight>
                  <a:srgbClr val="8C92AC">
                    <a:alpha val="15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sustainable development 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and 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6B7A8F"/>
                </a:solidFill>
                <a:highlight>
                  <a:srgbClr val="8C92AC">
                    <a:alpha val="15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inclusive global growth 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57200"/>
            <a:ext cx="533400" cy="38100"/>
          </a:xfrm>
          <a:custGeom>
            <a:avLst/>
            <a:gdLst/>
            <a:ahLst/>
            <a:cxnLst/>
            <a:rect l="l" t="t" r="r" b="b"/>
            <a:pathLst>
              <a:path w="533400" h="38100">
                <a:moveTo>
                  <a:pt x="0" y="0"/>
                </a:moveTo>
                <a:lnTo>
                  <a:pt x="533400" y="0"/>
                </a:lnTo>
                <a:lnTo>
                  <a:pt x="533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" name="Text 1"/>
          <p:cNvSpPr/>
          <p:nvPr/>
        </p:nvSpPr>
        <p:spPr>
          <a:xfrm>
            <a:off x="1028700" y="381000"/>
            <a:ext cx="2162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263" kern="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Institutional Legacy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85800"/>
            <a:ext cx="52673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National Recognition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447800"/>
            <a:ext cx="5038725" cy="5029200"/>
          </a:xfrm>
          <a:custGeom>
            <a:avLst/>
            <a:gdLst/>
            <a:ahLst/>
            <a:cxnLst/>
            <a:rect l="l" t="t" r="r" b="b"/>
            <a:pathLst>
              <a:path w="5038725" h="5029200">
                <a:moveTo>
                  <a:pt x="0" y="0"/>
                </a:moveTo>
                <a:lnTo>
                  <a:pt x="5038725" y="0"/>
                </a:lnTo>
                <a:lnTo>
                  <a:pt x="5038725" y="5029200"/>
                </a:lnTo>
                <a:lnTo>
                  <a:pt x="0" y="50292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6" name="Shape 4"/>
          <p:cNvSpPr/>
          <p:nvPr/>
        </p:nvSpPr>
        <p:spPr>
          <a:xfrm>
            <a:off x="652463" y="1771531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182099" y="13528"/>
                </a:moveTo>
                <a:cubicBezTo>
                  <a:pt x="175535" y="9778"/>
                  <a:pt x="167432" y="9778"/>
                  <a:pt x="160801" y="13528"/>
                </a:cubicBezTo>
                <a:lnTo>
                  <a:pt x="10783" y="99253"/>
                </a:lnTo>
                <a:cubicBezTo>
                  <a:pt x="2344" y="104076"/>
                  <a:pt x="-1808" y="113987"/>
                  <a:pt x="670" y="123364"/>
                </a:cubicBezTo>
                <a:cubicBezTo>
                  <a:pt x="3148" y="132740"/>
                  <a:pt x="11720" y="139303"/>
                  <a:pt x="21431" y="139303"/>
                </a:cubicBezTo>
                <a:lnTo>
                  <a:pt x="42863" y="139303"/>
                </a:lnTo>
                <a:lnTo>
                  <a:pt x="42863" y="278606"/>
                </a:lnTo>
                <a:lnTo>
                  <a:pt x="42863" y="278606"/>
                </a:lnTo>
                <a:lnTo>
                  <a:pt x="8572" y="304324"/>
                </a:lnTo>
                <a:cubicBezTo>
                  <a:pt x="3148" y="308342"/>
                  <a:pt x="0" y="314705"/>
                  <a:pt x="0" y="321469"/>
                </a:cubicBezTo>
                <a:cubicBezTo>
                  <a:pt x="0" y="333323"/>
                  <a:pt x="9577" y="342900"/>
                  <a:pt x="21431" y="342900"/>
                </a:cubicBezTo>
                <a:lnTo>
                  <a:pt x="321469" y="342900"/>
                </a:lnTo>
                <a:cubicBezTo>
                  <a:pt x="333323" y="342900"/>
                  <a:pt x="342900" y="333323"/>
                  <a:pt x="342900" y="321469"/>
                </a:cubicBezTo>
                <a:cubicBezTo>
                  <a:pt x="342900" y="314705"/>
                  <a:pt x="339752" y="308342"/>
                  <a:pt x="334328" y="304324"/>
                </a:cubicBezTo>
                <a:lnTo>
                  <a:pt x="300038" y="278606"/>
                </a:lnTo>
                <a:lnTo>
                  <a:pt x="300038" y="139303"/>
                </a:lnTo>
                <a:lnTo>
                  <a:pt x="321469" y="139303"/>
                </a:lnTo>
                <a:cubicBezTo>
                  <a:pt x="331180" y="139303"/>
                  <a:pt x="339685" y="132740"/>
                  <a:pt x="342163" y="123364"/>
                </a:cubicBezTo>
                <a:cubicBezTo>
                  <a:pt x="344641" y="113987"/>
                  <a:pt x="340489" y="104076"/>
                  <a:pt x="332050" y="99253"/>
                </a:cubicBezTo>
                <a:lnTo>
                  <a:pt x="182032" y="13528"/>
                </a:lnTo>
                <a:close/>
                <a:moveTo>
                  <a:pt x="267891" y="139303"/>
                </a:moveTo>
                <a:lnTo>
                  <a:pt x="267891" y="278606"/>
                </a:lnTo>
                <a:lnTo>
                  <a:pt x="225028" y="278606"/>
                </a:lnTo>
                <a:lnTo>
                  <a:pt x="225028" y="139303"/>
                </a:lnTo>
                <a:lnTo>
                  <a:pt x="267891" y="139303"/>
                </a:lnTo>
                <a:close/>
                <a:moveTo>
                  <a:pt x="192881" y="139303"/>
                </a:moveTo>
                <a:lnTo>
                  <a:pt x="192881" y="278606"/>
                </a:lnTo>
                <a:lnTo>
                  <a:pt x="150019" y="278606"/>
                </a:lnTo>
                <a:lnTo>
                  <a:pt x="150019" y="139303"/>
                </a:lnTo>
                <a:lnTo>
                  <a:pt x="192881" y="139303"/>
                </a:lnTo>
                <a:close/>
                <a:moveTo>
                  <a:pt x="117872" y="139303"/>
                </a:moveTo>
                <a:lnTo>
                  <a:pt x="117872" y="278606"/>
                </a:lnTo>
                <a:lnTo>
                  <a:pt x="75009" y="278606"/>
                </a:lnTo>
                <a:lnTo>
                  <a:pt x="75009" y="139303"/>
                </a:lnTo>
                <a:lnTo>
                  <a:pt x="117872" y="139303"/>
                </a:lnTo>
                <a:close/>
                <a:moveTo>
                  <a:pt x="171450" y="64294"/>
                </a:moveTo>
                <a:cubicBezTo>
                  <a:pt x="183278" y="64294"/>
                  <a:pt x="192881" y="73897"/>
                  <a:pt x="192881" y="85725"/>
                </a:cubicBezTo>
                <a:cubicBezTo>
                  <a:pt x="192881" y="97553"/>
                  <a:pt x="183278" y="107156"/>
                  <a:pt x="171450" y="107156"/>
                </a:cubicBezTo>
                <a:cubicBezTo>
                  <a:pt x="159622" y="107156"/>
                  <a:pt x="150019" y="97553"/>
                  <a:pt x="150019" y="85725"/>
                </a:cubicBezTo>
                <a:cubicBezTo>
                  <a:pt x="150019" y="73897"/>
                  <a:pt x="159622" y="64294"/>
                  <a:pt x="171450" y="64294"/>
                </a:cubicBez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7" name="Text 5"/>
          <p:cNvSpPr/>
          <p:nvPr/>
        </p:nvSpPr>
        <p:spPr>
          <a:xfrm>
            <a:off x="1190625" y="1676400"/>
            <a:ext cx="1533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Medical College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90625" y="1981081"/>
            <a:ext cx="1495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Maharashtra, India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09600" y="2400181"/>
            <a:ext cx="46672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 recognition of her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lifelong dedication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to humanitarian service and social development, a 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6B7A8F"/>
                </a:solidFill>
                <a:highlight>
                  <a:srgbClr val="8C92AC">
                    <a:alpha val="15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medical college is being established in her honor 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 the state of Maharashtra, India.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28650" y="3614500"/>
            <a:ext cx="38100" cy="457200"/>
          </a:xfrm>
          <a:custGeom>
            <a:avLst/>
            <a:gdLst/>
            <a:ahLst/>
            <a:cxnLst/>
            <a:rect l="l" t="t" r="r" b="b"/>
            <a:pathLst>
              <a:path w="38100" h="457200">
                <a:moveTo>
                  <a:pt x="0" y="0"/>
                </a:moveTo>
                <a:lnTo>
                  <a:pt x="38100" y="0"/>
                </a:lnTo>
                <a:lnTo>
                  <a:pt x="381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11" name="Text 9"/>
          <p:cNvSpPr/>
          <p:nvPr/>
        </p:nvSpPr>
        <p:spPr>
          <a:xfrm>
            <a:off x="800100" y="3614500"/>
            <a:ext cx="4467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Healthcare Access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0100" y="3881200"/>
            <a:ext cx="44577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Strengthening medical services for communities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8650" y="4224100"/>
            <a:ext cx="38100" cy="457200"/>
          </a:xfrm>
          <a:custGeom>
            <a:avLst/>
            <a:gdLst/>
            <a:ahLst/>
            <a:cxnLst/>
            <a:rect l="l" t="t" r="r" b="b"/>
            <a:pathLst>
              <a:path w="38100" h="457200">
                <a:moveTo>
                  <a:pt x="0" y="0"/>
                </a:moveTo>
                <a:lnTo>
                  <a:pt x="38100" y="0"/>
                </a:lnTo>
                <a:lnTo>
                  <a:pt x="381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4" name="Text 12"/>
          <p:cNvSpPr/>
          <p:nvPr/>
        </p:nvSpPr>
        <p:spPr>
          <a:xfrm>
            <a:off x="800100" y="4224100"/>
            <a:ext cx="4467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Medical Education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00100" y="4490800"/>
            <a:ext cx="44577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Training the next generation of healthcare professionals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28650" y="4833700"/>
            <a:ext cx="38100" cy="457200"/>
          </a:xfrm>
          <a:custGeom>
            <a:avLst/>
            <a:gdLst/>
            <a:ahLst/>
            <a:cxnLst/>
            <a:rect l="l" t="t" r="r" b="b"/>
            <a:pathLst>
              <a:path w="38100" h="457200">
                <a:moveTo>
                  <a:pt x="0" y="0"/>
                </a:moveTo>
                <a:lnTo>
                  <a:pt x="38100" y="0"/>
                </a:lnTo>
                <a:lnTo>
                  <a:pt x="381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17" name="Text 15"/>
          <p:cNvSpPr/>
          <p:nvPr/>
        </p:nvSpPr>
        <p:spPr>
          <a:xfrm>
            <a:off x="800100" y="4833700"/>
            <a:ext cx="4467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Community Development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00100" y="5100400"/>
            <a:ext cx="44577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Long-term public welfare initiative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09600" y="5634990"/>
            <a:ext cx="4581525" cy="7620"/>
          </a:xfrm>
          <a:custGeom>
            <a:avLst/>
            <a:gdLst/>
            <a:ahLst/>
            <a:cxnLst/>
            <a:rect l="l" t="t" r="r" b="b"/>
            <a:pathLst>
              <a:path w="4581525" h="7620">
                <a:moveTo>
                  <a:pt x="0" y="0"/>
                </a:moveTo>
                <a:lnTo>
                  <a:pt x="4581525" y="0"/>
                </a:lnTo>
                <a:lnTo>
                  <a:pt x="4581525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B0A59A">
              <a:alpha val="30196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38175" y="582168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0" y="64294"/>
                </a:moveTo>
                <a:cubicBezTo>
                  <a:pt x="0" y="44559"/>
                  <a:pt x="15984" y="28575"/>
                  <a:pt x="35719" y="28575"/>
                </a:cubicBezTo>
                <a:lnTo>
                  <a:pt x="38100" y="28575"/>
                </a:lnTo>
                <a:cubicBezTo>
                  <a:pt x="43369" y="28575"/>
                  <a:pt x="47625" y="32831"/>
                  <a:pt x="47625" y="38100"/>
                </a:cubicBezTo>
                <a:cubicBezTo>
                  <a:pt x="47625" y="43369"/>
                  <a:pt x="43369" y="47625"/>
                  <a:pt x="38100" y="47625"/>
                </a:cubicBezTo>
                <a:lnTo>
                  <a:pt x="35719" y="47625"/>
                </a:lnTo>
                <a:cubicBezTo>
                  <a:pt x="26521" y="47625"/>
                  <a:pt x="19050" y="55096"/>
                  <a:pt x="19050" y="64294"/>
                </a:cubicBezTo>
                <a:lnTo>
                  <a:pt x="19050" y="66675"/>
                </a:lnTo>
                <a:lnTo>
                  <a:pt x="38100" y="66675"/>
                </a:lnTo>
                <a:cubicBezTo>
                  <a:pt x="48607" y="66675"/>
                  <a:pt x="57150" y="75218"/>
                  <a:pt x="57150" y="85725"/>
                </a:cubicBezTo>
                <a:lnTo>
                  <a:pt x="57150" y="104775"/>
                </a:lnTo>
                <a:cubicBezTo>
                  <a:pt x="57150" y="115282"/>
                  <a:pt x="48607" y="123825"/>
                  <a:pt x="38100" y="123825"/>
                </a:cubicBezTo>
                <a:lnTo>
                  <a:pt x="19050" y="123825"/>
                </a:lnTo>
                <a:cubicBezTo>
                  <a:pt x="8543" y="123825"/>
                  <a:pt x="0" y="115282"/>
                  <a:pt x="0" y="104775"/>
                </a:cubicBezTo>
                <a:lnTo>
                  <a:pt x="0" y="64294"/>
                </a:lnTo>
                <a:close/>
                <a:moveTo>
                  <a:pt x="76200" y="64294"/>
                </a:moveTo>
                <a:cubicBezTo>
                  <a:pt x="76200" y="44559"/>
                  <a:pt x="92184" y="28575"/>
                  <a:pt x="111919" y="28575"/>
                </a:cubicBezTo>
                <a:lnTo>
                  <a:pt x="114300" y="28575"/>
                </a:lnTo>
                <a:cubicBezTo>
                  <a:pt x="119569" y="28575"/>
                  <a:pt x="123825" y="32831"/>
                  <a:pt x="123825" y="38100"/>
                </a:cubicBezTo>
                <a:cubicBezTo>
                  <a:pt x="123825" y="43369"/>
                  <a:pt x="119569" y="47625"/>
                  <a:pt x="114300" y="47625"/>
                </a:cubicBezTo>
                <a:lnTo>
                  <a:pt x="111919" y="47625"/>
                </a:lnTo>
                <a:cubicBezTo>
                  <a:pt x="102721" y="47625"/>
                  <a:pt x="95250" y="55096"/>
                  <a:pt x="95250" y="64294"/>
                </a:cubicBezTo>
                <a:lnTo>
                  <a:pt x="95250" y="66675"/>
                </a:lnTo>
                <a:lnTo>
                  <a:pt x="114300" y="66675"/>
                </a:lnTo>
                <a:cubicBezTo>
                  <a:pt x="124807" y="66675"/>
                  <a:pt x="133350" y="75218"/>
                  <a:pt x="133350" y="85725"/>
                </a:cubicBezTo>
                <a:lnTo>
                  <a:pt x="133350" y="104775"/>
                </a:lnTo>
                <a:cubicBezTo>
                  <a:pt x="133350" y="115282"/>
                  <a:pt x="124807" y="123825"/>
                  <a:pt x="114300" y="123825"/>
                </a:cubicBezTo>
                <a:lnTo>
                  <a:pt x="95250" y="123825"/>
                </a:lnTo>
                <a:cubicBezTo>
                  <a:pt x="84743" y="123825"/>
                  <a:pt x="76200" y="115282"/>
                  <a:pt x="76200" y="104775"/>
                </a:cubicBezTo>
                <a:lnTo>
                  <a:pt x="76200" y="64294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1" name="Text 19"/>
          <p:cNvSpPr/>
          <p:nvPr/>
        </p:nvSpPr>
        <p:spPr>
          <a:xfrm>
            <a:off x="857250" y="5791200"/>
            <a:ext cx="44100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This institution symbolizes </a:t>
            </a:r>
            <a:pPr>
              <a:lnSpc>
                <a:spcPct val="13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national appreciation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her contribution to society.</a:t>
            </a:r>
            <a:endParaRPr lang="en-US" sz="1600" dirty="0"/>
          </a:p>
        </p:txBody>
      </p:sp>
      <p:pic>
        <p:nvPicPr>
          <p:cNvPr id="22" name="Image 0" descr="https://kimi-web-img.moonshot.cn/img/archello.s3.eu-central-1.amazonaws.com/c2b6841a62933eb0eeced0946ed058685f91fc0b.jpg">    </p:cNvPr>
          <p:cNvPicPr>
            <a:picLocks noChangeAspect="1"/>
          </p:cNvPicPr>
          <p:nvPr/>
        </p:nvPicPr>
        <p:blipFill>
          <a:blip r:embed="rId1"/>
          <a:srcRect l="23168" r="23168" t="0" b="0"/>
          <a:stretch/>
        </p:blipFill>
        <p:spPr>
          <a:xfrm>
            <a:off x="5650230" y="381000"/>
            <a:ext cx="6162675" cy="6096000"/>
          </a:xfrm>
          <a:prstGeom prst="roundRect">
            <a:avLst>
              <a:gd name="adj" fmla="val 0"/>
            </a:avLst>
          </a:prstGeom>
        </p:spPr>
      </p:pic>
      <p:sp>
        <p:nvSpPr>
          <p:cNvPr id="23" name="Shape 20"/>
          <p:cNvSpPr/>
          <p:nvPr/>
        </p:nvSpPr>
        <p:spPr>
          <a:xfrm>
            <a:off x="5650230" y="381000"/>
            <a:ext cx="6162675" cy="6096000"/>
          </a:xfrm>
          <a:custGeom>
            <a:avLst/>
            <a:gdLst/>
            <a:ahLst/>
            <a:cxnLst/>
            <a:rect l="l" t="t" r="r" b="b"/>
            <a:pathLst>
              <a:path w="6162675" h="6096000">
                <a:moveTo>
                  <a:pt x="0" y="0"/>
                </a:moveTo>
                <a:lnTo>
                  <a:pt x="6162675" y="0"/>
                </a:lnTo>
                <a:lnTo>
                  <a:pt x="6162675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6B7A8F">
                  <a:alpha val="90000"/>
                </a:srgbClr>
              </a:gs>
              <a:gs pos="50000">
                <a:srgbClr val="8C92AC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</a:gradFill>
          <a:ln/>
        </p:spPr>
      </p:sp>
      <p:sp>
        <p:nvSpPr>
          <p:cNvPr id="24" name="Text 21"/>
          <p:cNvSpPr/>
          <p:nvPr/>
        </p:nvSpPr>
        <p:spPr>
          <a:xfrm>
            <a:off x="5955030" y="4510206"/>
            <a:ext cx="58388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∞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5955030" y="5157906"/>
            <a:ext cx="56673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Lasting Impact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5955030" y="5614988"/>
            <a:ext cx="56388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permanent testament to humanitarian excellence, creating generational change through education and healthcare.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57200"/>
            <a:ext cx="533400" cy="38100"/>
          </a:xfrm>
          <a:custGeom>
            <a:avLst/>
            <a:gdLst/>
            <a:ahLst/>
            <a:cxnLst/>
            <a:rect l="l" t="t" r="r" b="b"/>
            <a:pathLst>
              <a:path w="533400" h="38100">
                <a:moveTo>
                  <a:pt x="0" y="0"/>
                </a:moveTo>
                <a:lnTo>
                  <a:pt x="533400" y="0"/>
                </a:lnTo>
                <a:lnTo>
                  <a:pt x="533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" name="Text 1"/>
          <p:cNvSpPr/>
          <p:nvPr/>
        </p:nvSpPr>
        <p:spPr>
          <a:xfrm>
            <a:off x="1028700" y="381000"/>
            <a:ext cx="2895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263" kern="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Appointments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United Nations &amp; Global Diplomacy</a:t>
            </a:r>
            <a:endParaRPr lang="en-US" sz="1600" dirty="0"/>
          </a:p>
        </p:txBody>
      </p:sp>
      <p:pic>
        <p:nvPicPr>
          <p:cNvPr id="5" name="Image 0" descr="https://kimi-web-img.moonshot.cn/img/images.stockcake.com/c12627c350d465bde5c607b314ede5638857da25.jpg">    </p:cNvPr>
          <p:cNvPicPr>
            <a:picLocks noChangeAspect="1"/>
          </p:cNvPicPr>
          <p:nvPr/>
        </p:nvPicPr>
        <p:blipFill>
          <a:blip r:embed="rId1"/>
          <a:srcRect l="0" r="0" t="12456" b="12456"/>
          <a:stretch/>
        </p:blipFill>
        <p:spPr>
          <a:xfrm>
            <a:off x="381000" y="1219200"/>
            <a:ext cx="3924300" cy="5257800"/>
          </a:xfrm>
          <a:prstGeom prst="roundRect">
            <a:avLst>
              <a:gd name="adj" fmla="val 0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381000" y="1219200"/>
            <a:ext cx="3924300" cy="5257800"/>
          </a:xfrm>
          <a:custGeom>
            <a:avLst/>
            <a:gdLst/>
            <a:ahLst/>
            <a:cxnLst/>
            <a:rect l="l" t="t" r="r" b="b"/>
            <a:pathLst>
              <a:path w="3924300" h="5257800">
                <a:moveTo>
                  <a:pt x="0" y="0"/>
                </a:moveTo>
                <a:lnTo>
                  <a:pt x="3924300" y="0"/>
                </a:lnTo>
                <a:lnTo>
                  <a:pt x="3924300" y="5257800"/>
                </a:lnTo>
                <a:lnTo>
                  <a:pt x="0" y="52578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6B7A8F">
                  <a:alpha val="85000"/>
                </a:srgbClr>
              </a:gs>
              <a:gs pos="100000">
                <a:srgbClr val="8C92AC">
                  <a:alpha val="75000"/>
                </a:srgbClr>
              </a:gs>
            </a:gsLst>
            <a:lin ang="2700000" scaled="1"/>
          </a:gradFill>
          <a:ln/>
        </p:spPr>
      </p:sp>
      <p:sp>
        <p:nvSpPr>
          <p:cNvPr id="7" name="Shape 4"/>
          <p:cNvSpPr/>
          <p:nvPr/>
        </p:nvSpPr>
        <p:spPr>
          <a:xfrm>
            <a:off x="666750" y="44386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9738" y="178326"/>
                </a:moveTo>
                <a:lnTo>
                  <a:pt x="77331" y="205919"/>
                </a:lnTo>
                <a:cubicBezTo>
                  <a:pt x="82689" y="211276"/>
                  <a:pt x="89922" y="214313"/>
                  <a:pt x="97512" y="214313"/>
                </a:cubicBezTo>
                <a:lnTo>
                  <a:pt x="116711" y="214313"/>
                </a:lnTo>
                <a:cubicBezTo>
                  <a:pt x="124301" y="214313"/>
                  <a:pt x="131534" y="217349"/>
                  <a:pt x="136892" y="222706"/>
                </a:cubicBezTo>
                <a:lnTo>
                  <a:pt x="163056" y="248870"/>
                </a:lnTo>
                <a:cubicBezTo>
                  <a:pt x="168414" y="254228"/>
                  <a:pt x="171450" y="261461"/>
                  <a:pt x="171450" y="269051"/>
                </a:cubicBezTo>
                <a:lnTo>
                  <a:pt x="171450" y="302538"/>
                </a:lnTo>
                <a:cubicBezTo>
                  <a:pt x="171450" y="310128"/>
                  <a:pt x="174486" y="317361"/>
                  <a:pt x="179844" y="322719"/>
                </a:cubicBezTo>
                <a:lnTo>
                  <a:pt x="191720" y="334595"/>
                </a:lnTo>
                <a:cubicBezTo>
                  <a:pt x="197078" y="339953"/>
                  <a:pt x="200114" y="347186"/>
                  <a:pt x="200114" y="354776"/>
                </a:cubicBezTo>
                <a:lnTo>
                  <a:pt x="200114" y="371475"/>
                </a:lnTo>
                <a:cubicBezTo>
                  <a:pt x="200114" y="387281"/>
                  <a:pt x="212884" y="400050"/>
                  <a:pt x="228689" y="400050"/>
                </a:cubicBezTo>
                <a:cubicBezTo>
                  <a:pt x="244495" y="400050"/>
                  <a:pt x="257264" y="387281"/>
                  <a:pt x="257264" y="371475"/>
                </a:cubicBezTo>
                <a:lnTo>
                  <a:pt x="257264" y="369064"/>
                </a:lnTo>
                <a:cubicBezTo>
                  <a:pt x="257264" y="361474"/>
                  <a:pt x="260300" y="354241"/>
                  <a:pt x="265658" y="348883"/>
                </a:cubicBezTo>
                <a:lnTo>
                  <a:pt x="306110" y="308431"/>
                </a:lnTo>
                <a:cubicBezTo>
                  <a:pt x="311468" y="303074"/>
                  <a:pt x="314504" y="295841"/>
                  <a:pt x="314504" y="288250"/>
                </a:cubicBezTo>
                <a:lnTo>
                  <a:pt x="314504" y="257264"/>
                </a:lnTo>
                <a:cubicBezTo>
                  <a:pt x="314504" y="241459"/>
                  <a:pt x="301734" y="228689"/>
                  <a:pt x="285929" y="228689"/>
                </a:cubicBezTo>
                <a:lnTo>
                  <a:pt x="212080" y="228689"/>
                </a:lnTo>
                <a:cubicBezTo>
                  <a:pt x="204490" y="228689"/>
                  <a:pt x="197257" y="225653"/>
                  <a:pt x="191899" y="220295"/>
                </a:cubicBezTo>
                <a:lnTo>
                  <a:pt x="177611" y="206008"/>
                </a:lnTo>
                <a:cubicBezTo>
                  <a:pt x="173861" y="202257"/>
                  <a:pt x="171718" y="197078"/>
                  <a:pt x="171718" y="191720"/>
                </a:cubicBezTo>
                <a:cubicBezTo>
                  <a:pt x="171718" y="180558"/>
                  <a:pt x="180737" y="171539"/>
                  <a:pt x="191899" y="171539"/>
                </a:cubicBezTo>
                <a:lnTo>
                  <a:pt x="222885" y="171539"/>
                </a:lnTo>
                <a:cubicBezTo>
                  <a:pt x="234047" y="171539"/>
                  <a:pt x="243066" y="162520"/>
                  <a:pt x="243066" y="151358"/>
                </a:cubicBezTo>
                <a:cubicBezTo>
                  <a:pt x="243066" y="146000"/>
                  <a:pt x="240923" y="140821"/>
                  <a:pt x="237173" y="137071"/>
                </a:cubicBezTo>
                <a:lnTo>
                  <a:pt x="219581" y="119479"/>
                </a:lnTo>
                <a:cubicBezTo>
                  <a:pt x="216098" y="116086"/>
                  <a:pt x="214313" y="111710"/>
                  <a:pt x="214313" y="107156"/>
                </a:cubicBezTo>
                <a:cubicBezTo>
                  <a:pt x="214313" y="102602"/>
                  <a:pt x="216098" y="98227"/>
                  <a:pt x="219402" y="94923"/>
                </a:cubicBezTo>
                <a:lnTo>
                  <a:pt x="234851" y="79474"/>
                </a:lnTo>
                <a:cubicBezTo>
                  <a:pt x="240030" y="74295"/>
                  <a:pt x="242977" y="67241"/>
                  <a:pt x="242977" y="59918"/>
                </a:cubicBezTo>
                <a:cubicBezTo>
                  <a:pt x="242977" y="53489"/>
                  <a:pt x="240834" y="47685"/>
                  <a:pt x="237262" y="43041"/>
                </a:cubicBezTo>
                <a:cubicBezTo>
                  <a:pt x="234404" y="42952"/>
                  <a:pt x="231547" y="42862"/>
                  <a:pt x="228689" y="42862"/>
                </a:cubicBezTo>
                <a:cubicBezTo>
                  <a:pt x="143500" y="42862"/>
                  <a:pt x="71795" y="100191"/>
                  <a:pt x="49828" y="178326"/>
                </a:cubicBezTo>
                <a:close/>
                <a:moveTo>
                  <a:pt x="414338" y="228600"/>
                </a:moveTo>
                <a:cubicBezTo>
                  <a:pt x="414338" y="197703"/>
                  <a:pt x="406837" y="168593"/>
                  <a:pt x="393442" y="143054"/>
                </a:cubicBezTo>
                <a:cubicBezTo>
                  <a:pt x="387727" y="143857"/>
                  <a:pt x="382101" y="146536"/>
                  <a:pt x="377458" y="151180"/>
                </a:cubicBezTo>
                <a:lnTo>
                  <a:pt x="365492" y="163145"/>
                </a:lnTo>
                <a:cubicBezTo>
                  <a:pt x="360134" y="168503"/>
                  <a:pt x="357098" y="175736"/>
                  <a:pt x="357098" y="183326"/>
                </a:cubicBezTo>
                <a:lnTo>
                  <a:pt x="357098" y="214313"/>
                </a:lnTo>
                <a:cubicBezTo>
                  <a:pt x="357098" y="230118"/>
                  <a:pt x="369868" y="242888"/>
                  <a:pt x="385673" y="242888"/>
                </a:cubicBezTo>
                <a:lnTo>
                  <a:pt x="407194" y="242888"/>
                </a:lnTo>
                <a:cubicBezTo>
                  <a:pt x="409426" y="242888"/>
                  <a:pt x="411659" y="242620"/>
                  <a:pt x="413712" y="242173"/>
                </a:cubicBezTo>
                <a:cubicBezTo>
                  <a:pt x="414070" y="237708"/>
                  <a:pt x="414159" y="233154"/>
                  <a:pt x="414159" y="228600"/>
                </a:cubicBezTo>
                <a:close/>
                <a:moveTo>
                  <a:pt x="0" y="228600"/>
                </a:moveTo>
                <a:cubicBezTo>
                  <a:pt x="0" y="102432"/>
                  <a:pt x="102432" y="0"/>
                  <a:pt x="228600" y="0"/>
                </a:cubicBezTo>
                <a:cubicBezTo>
                  <a:pt x="354768" y="0"/>
                  <a:pt x="457200" y="102432"/>
                  <a:pt x="457200" y="228600"/>
                </a:cubicBezTo>
                <a:cubicBezTo>
                  <a:pt x="457200" y="354768"/>
                  <a:pt x="354768" y="457200"/>
                  <a:pt x="228600" y="457200"/>
                </a:cubicBezTo>
                <a:cubicBezTo>
                  <a:pt x="102432" y="457200"/>
                  <a:pt x="0" y="354768"/>
                  <a:pt x="0" y="22860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609600" y="5048250"/>
            <a:ext cx="36099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UN Framework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09600" y="5505450"/>
            <a:ext cx="35433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Active participation in United Nations initiatives and global diplomatic missions advancing peace and human rights.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549140" y="1219200"/>
            <a:ext cx="7258050" cy="1143000"/>
          </a:xfrm>
          <a:custGeom>
            <a:avLst/>
            <a:gdLst/>
            <a:ahLst/>
            <a:cxnLst/>
            <a:rect l="l" t="t" r="r" b="b"/>
            <a:pathLst>
              <a:path w="7258050" h="1143000">
                <a:moveTo>
                  <a:pt x="0" y="0"/>
                </a:moveTo>
                <a:lnTo>
                  <a:pt x="7258050" y="0"/>
                </a:lnTo>
                <a:lnTo>
                  <a:pt x="725805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11" name="Shape 8"/>
          <p:cNvSpPr/>
          <p:nvPr/>
        </p:nvSpPr>
        <p:spPr>
          <a:xfrm>
            <a:off x="4549140" y="12192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12" name="Shape 9"/>
          <p:cNvSpPr/>
          <p:nvPr/>
        </p:nvSpPr>
        <p:spPr>
          <a:xfrm>
            <a:off x="4758690" y="14097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13" name="Shape 10"/>
          <p:cNvSpPr/>
          <p:nvPr/>
        </p:nvSpPr>
        <p:spPr>
          <a:xfrm>
            <a:off x="4915853" y="154305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23812" y="0"/>
                </a:moveTo>
                <a:cubicBezTo>
                  <a:pt x="10678" y="0"/>
                  <a:pt x="0" y="10678"/>
                  <a:pt x="0" y="23812"/>
                </a:cubicBezTo>
                <a:lnTo>
                  <a:pt x="0" y="166688"/>
                </a:lnTo>
                <a:cubicBezTo>
                  <a:pt x="0" y="179822"/>
                  <a:pt x="10678" y="190500"/>
                  <a:pt x="23812" y="190500"/>
                </a:cubicBezTo>
                <a:lnTo>
                  <a:pt x="119063" y="190500"/>
                </a:lnTo>
                <a:cubicBezTo>
                  <a:pt x="132197" y="190500"/>
                  <a:pt x="142875" y="179822"/>
                  <a:pt x="142875" y="166688"/>
                </a:cubicBezTo>
                <a:lnTo>
                  <a:pt x="142875" y="23812"/>
                </a:lnTo>
                <a:cubicBezTo>
                  <a:pt x="142875" y="10678"/>
                  <a:pt x="132197" y="0"/>
                  <a:pt x="119063" y="0"/>
                </a:cubicBezTo>
                <a:lnTo>
                  <a:pt x="23812" y="0"/>
                </a:lnTo>
                <a:close/>
                <a:moveTo>
                  <a:pt x="65484" y="130969"/>
                </a:moveTo>
                <a:lnTo>
                  <a:pt x="77391" y="130969"/>
                </a:lnTo>
                <a:cubicBezTo>
                  <a:pt x="83976" y="130969"/>
                  <a:pt x="89297" y="136289"/>
                  <a:pt x="89297" y="142875"/>
                </a:cubicBezTo>
                <a:lnTo>
                  <a:pt x="89297" y="172641"/>
                </a:lnTo>
                <a:lnTo>
                  <a:pt x="53578" y="172641"/>
                </a:lnTo>
                <a:lnTo>
                  <a:pt x="53578" y="142875"/>
                </a:lnTo>
                <a:cubicBezTo>
                  <a:pt x="53578" y="136289"/>
                  <a:pt x="58899" y="130969"/>
                  <a:pt x="65484" y="130969"/>
                </a:cubicBezTo>
                <a:close/>
                <a:moveTo>
                  <a:pt x="35719" y="41672"/>
                </a:moveTo>
                <a:cubicBezTo>
                  <a:pt x="35719" y="38398"/>
                  <a:pt x="38398" y="35719"/>
                  <a:pt x="41672" y="35719"/>
                </a:cubicBezTo>
                <a:lnTo>
                  <a:pt x="53578" y="35719"/>
                </a:lnTo>
                <a:cubicBezTo>
                  <a:pt x="56852" y="35719"/>
                  <a:pt x="59531" y="38398"/>
                  <a:pt x="59531" y="41672"/>
                </a:cubicBezTo>
                <a:lnTo>
                  <a:pt x="59531" y="53578"/>
                </a:lnTo>
                <a:cubicBezTo>
                  <a:pt x="59531" y="56852"/>
                  <a:pt x="56852" y="59531"/>
                  <a:pt x="53578" y="59531"/>
                </a:cubicBezTo>
                <a:lnTo>
                  <a:pt x="41672" y="59531"/>
                </a:lnTo>
                <a:cubicBezTo>
                  <a:pt x="38398" y="59531"/>
                  <a:pt x="35719" y="56852"/>
                  <a:pt x="35719" y="53578"/>
                </a:cubicBezTo>
                <a:lnTo>
                  <a:pt x="35719" y="41672"/>
                </a:lnTo>
                <a:close/>
                <a:moveTo>
                  <a:pt x="89297" y="35719"/>
                </a:moveTo>
                <a:lnTo>
                  <a:pt x="101203" y="35719"/>
                </a:lnTo>
                <a:cubicBezTo>
                  <a:pt x="104477" y="35719"/>
                  <a:pt x="107156" y="38398"/>
                  <a:pt x="107156" y="41672"/>
                </a:cubicBezTo>
                <a:lnTo>
                  <a:pt x="107156" y="53578"/>
                </a:lnTo>
                <a:cubicBezTo>
                  <a:pt x="107156" y="56852"/>
                  <a:pt x="104477" y="59531"/>
                  <a:pt x="101203" y="59531"/>
                </a:cubicBezTo>
                <a:lnTo>
                  <a:pt x="89297" y="59531"/>
                </a:lnTo>
                <a:cubicBezTo>
                  <a:pt x="86023" y="59531"/>
                  <a:pt x="83344" y="56852"/>
                  <a:pt x="83344" y="53578"/>
                </a:cubicBezTo>
                <a:lnTo>
                  <a:pt x="83344" y="41672"/>
                </a:lnTo>
                <a:cubicBezTo>
                  <a:pt x="83344" y="38398"/>
                  <a:pt x="86023" y="35719"/>
                  <a:pt x="89297" y="35719"/>
                </a:cubicBezTo>
                <a:close/>
                <a:moveTo>
                  <a:pt x="35719" y="89297"/>
                </a:moveTo>
                <a:cubicBezTo>
                  <a:pt x="35719" y="86023"/>
                  <a:pt x="38398" y="83344"/>
                  <a:pt x="41672" y="83344"/>
                </a:cubicBezTo>
                <a:lnTo>
                  <a:pt x="53578" y="83344"/>
                </a:lnTo>
                <a:cubicBezTo>
                  <a:pt x="56852" y="83344"/>
                  <a:pt x="59531" y="86023"/>
                  <a:pt x="59531" y="89297"/>
                </a:cubicBezTo>
                <a:lnTo>
                  <a:pt x="59531" y="101203"/>
                </a:lnTo>
                <a:cubicBezTo>
                  <a:pt x="59531" y="104477"/>
                  <a:pt x="56852" y="107156"/>
                  <a:pt x="53578" y="107156"/>
                </a:cubicBezTo>
                <a:lnTo>
                  <a:pt x="41672" y="107156"/>
                </a:lnTo>
                <a:cubicBezTo>
                  <a:pt x="38398" y="107156"/>
                  <a:pt x="35719" y="104477"/>
                  <a:pt x="35719" y="101203"/>
                </a:cubicBezTo>
                <a:lnTo>
                  <a:pt x="35719" y="89297"/>
                </a:lnTo>
                <a:close/>
                <a:moveTo>
                  <a:pt x="89297" y="83344"/>
                </a:moveTo>
                <a:lnTo>
                  <a:pt x="101203" y="83344"/>
                </a:lnTo>
                <a:cubicBezTo>
                  <a:pt x="104477" y="83344"/>
                  <a:pt x="107156" y="86023"/>
                  <a:pt x="107156" y="89297"/>
                </a:cubicBezTo>
                <a:lnTo>
                  <a:pt x="107156" y="101203"/>
                </a:lnTo>
                <a:cubicBezTo>
                  <a:pt x="107156" y="104477"/>
                  <a:pt x="104477" y="107156"/>
                  <a:pt x="101203" y="107156"/>
                </a:cubicBezTo>
                <a:lnTo>
                  <a:pt x="89297" y="107156"/>
                </a:lnTo>
                <a:cubicBezTo>
                  <a:pt x="86023" y="107156"/>
                  <a:pt x="83344" y="104477"/>
                  <a:pt x="83344" y="101203"/>
                </a:cubicBezTo>
                <a:lnTo>
                  <a:pt x="83344" y="89297"/>
                </a:lnTo>
                <a:cubicBezTo>
                  <a:pt x="83344" y="86023"/>
                  <a:pt x="86023" y="83344"/>
                  <a:pt x="89297" y="8334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1"/>
          <p:cNvSpPr/>
          <p:nvPr/>
        </p:nvSpPr>
        <p:spPr>
          <a:xfrm>
            <a:off x="5368290" y="1409700"/>
            <a:ext cx="6343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Executive Member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368290" y="1714500"/>
            <a:ext cx="632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United Nations Foundation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368290" y="1981200"/>
            <a:ext cx="631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Strategic leadership in UN initiatives and global policy development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549140" y="2590800"/>
            <a:ext cx="7258050" cy="1143000"/>
          </a:xfrm>
          <a:custGeom>
            <a:avLst/>
            <a:gdLst/>
            <a:ahLst/>
            <a:cxnLst/>
            <a:rect l="l" t="t" r="r" b="b"/>
            <a:pathLst>
              <a:path w="7258050" h="1143000">
                <a:moveTo>
                  <a:pt x="0" y="0"/>
                </a:moveTo>
                <a:lnTo>
                  <a:pt x="7258050" y="0"/>
                </a:lnTo>
                <a:lnTo>
                  <a:pt x="725805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18" name="Shape 15"/>
          <p:cNvSpPr/>
          <p:nvPr/>
        </p:nvSpPr>
        <p:spPr>
          <a:xfrm>
            <a:off x="4549140" y="25908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9" name="Shape 16"/>
          <p:cNvSpPr/>
          <p:nvPr/>
        </p:nvSpPr>
        <p:spPr>
          <a:xfrm>
            <a:off x="4758690" y="27813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0" name="Shape 17"/>
          <p:cNvSpPr/>
          <p:nvPr/>
        </p:nvSpPr>
        <p:spPr>
          <a:xfrm>
            <a:off x="4892040" y="29146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4547" y="23812"/>
                </a:moveTo>
                <a:cubicBezTo>
                  <a:pt x="189458" y="23812"/>
                  <a:pt x="192249" y="29431"/>
                  <a:pt x="189309" y="33338"/>
                </a:cubicBezTo>
                <a:lnTo>
                  <a:pt x="178594" y="47625"/>
                </a:lnTo>
                <a:lnTo>
                  <a:pt x="178594" y="113109"/>
                </a:lnTo>
                <a:cubicBezTo>
                  <a:pt x="178594" y="142689"/>
                  <a:pt x="154595" y="166688"/>
                  <a:pt x="125016" y="166688"/>
                </a:cubicBezTo>
                <a:lnTo>
                  <a:pt x="83344" y="166688"/>
                </a:lnTo>
                <a:lnTo>
                  <a:pt x="66117" y="183914"/>
                </a:lnTo>
                <a:cubicBezTo>
                  <a:pt x="62247" y="187784"/>
                  <a:pt x="56257" y="188528"/>
                  <a:pt x="51569" y="185700"/>
                </a:cubicBezTo>
                <a:lnTo>
                  <a:pt x="15441" y="164046"/>
                </a:lnTo>
                <a:cubicBezTo>
                  <a:pt x="9116" y="160251"/>
                  <a:pt x="9860" y="150837"/>
                  <a:pt x="16706" y="148084"/>
                </a:cubicBezTo>
                <a:lnTo>
                  <a:pt x="59531" y="130969"/>
                </a:lnTo>
                <a:cubicBezTo>
                  <a:pt x="8855" y="115751"/>
                  <a:pt x="2791" y="63178"/>
                  <a:pt x="8186" y="35607"/>
                </a:cubicBezTo>
                <a:cubicBezTo>
                  <a:pt x="9525" y="28984"/>
                  <a:pt x="16855" y="26566"/>
                  <a:pt x="22808" y="29840"/>
                </a:cubicBezTo>
                <a:lnTo>
                  <a:pt x="119063" y="83344"/>
                </a:lnTo>
                <a:lnTo>
                  <a:pt x="119063" y="53578"/>
                </a:lnTo>
                <a:cubicBezTo>
                  <a:pt x="119063" y="37133"/>
                  <a:pt x="132383" y="23812"/>
                  <a:pt x="148828" y="23812"/>
                </a:cubicBezTo>
                <a:lnTo>
                  <a:pt x="184547" y="23812"/>
                </a:lnTo>
                <a:close/>
                <a:moveTo>
                  <a:pt x="148828" y="44648"/>
                </a:moveTo>
                <a:cubicBezTo>
                  <a:pt x="143900" y="44648"/>
                  <a:pt x="139898" y="48650"/>
                  <a:pt x="139898" y="53578"/>
                </a:cubicBezTo>
                <a:cubicBezTo>
                  <a:pt x="139898" y="58507"/>
                  <a:pt x="143900" y="62508"/>
                  <a:pt x="148828" y="62508"/>
                </a:cubicBezTo>
                <a:cubicBezTo>
                  <a:pt x="153757" y="62508"/>
                  <a:pt x="157758" y="58507"/>
                  <a:pt x="157758" y="53578"/>
                </a:cubicBezTo>
                <a:cubicBezTo>
                  <a:pt x="157758" y="48650"/>
                  <a:pt x="153757" y="44648"/>
                  <a:pt x="148828" y="44648"/>
                </a:cubicBezTo>
                <a:close/>
                <a:moveTo>
                  <a:pt x="67903" y="-3572"/>
                </a:moveTo>
                <a:cubicBezTo>
                  <a:pt x="72517" y="-8669"/>
                  <a:pt x="80293" y="-6883"/>
                  <a:pt x="83716" y="-930"/>
                </a:cubicBezTo>
                <a:lnTo>
                  <a:pt x="104701" y="35644"/>
                </a:lnTo>
                <a:cubicBezTo>
                  <a:pt x="102543" y="41002"/>
                  <a:pt x="101278" y="46844"/>
                  <a:pt x="101203" y="52946"/>
                </a:cubicBezTo>
                <a:lnTo>
                  <a:pt x="51383" y="25301"/>
                </a:lnTo>
                <a:cubicBezTo>
                  <a:pt x="55141" y="13543"/>
                  <a:pt x="61429" y="3572"/>
                  <a:pt x="67903" y="-357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1" name="Text 18"/>
          <p:cNvSpPr/>
          <p:nvPr/>
        </p:nvSpPr>
        <p:spPr>
          <a:xfrm>
            <a:off x="5368290" y="2781300"/>
            <a:ext cx="6343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Global Peace Ambassador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5368290" y="3086100"/>
            <a:ext cx="632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 Peace Keeping Rescue Mission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5368290" y="3352800"/>
            <a:ext cx="631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Diplomatic representation for international peacekeeping operations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4549140" y="3962400"/>
            <a:ext cx="7258050" cy="1143000"/>
          </a:xfrm>
          <a:custGeom>
            <a:avLst/>
            <a:gdLst/>
            <a:ahLst/>
            <a:cxnLst/>
            <a:rect l="l" t="t" r="r" b="b"/>
            <a:pathLst>
              <a:path w="7258050" h="1143000">
                <a:moveTo>
                  <a:pt x="0" y="0"/>
                </a:moveTo>
                <a:lnTo>
                  <a:pt x="7258050" y="0"/>
                </a:lnTo>
                <a:lnTo>
                  <a:pt x="725805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25" name="Shape 22"/>
          <p:cNvSpPr/>
          <p:nvPr/>
        </p:nvSpPr>
        <p:spPr>
          <a:xfrm>
            <a:off x="4549140" y="39624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26" name="Shape 23"/>
          <p:cNvSpPr/>
          <p:nvPr/>
        </p:nvSpPr>
        <p:spPr>
          <a:xfrm>
            <a:off x="4758690" y="41529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27" name="Shape 24"/>
          <p:cNvSpPr/>
          <p:nvPr/>
        </p:nvSpPr>
        <p:spPr>
          <a:xfrm>
            <a:off x="4868228" y="428625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42875" y="11906"/>
                </a:moveTo>
                <a:lnTo>
                  <a:pt x="190500" y="11906"/>
                </a:lnTo>
                <a:cubicBezTo>
                  <a:pt x="197086" y="11906"/>
                  <a:pt x="202406" y="17227"/>
                  <a:pt x="202406" y="23812"/>
                </a:cubicBezTo>
                <a:cubicBezTo>
                  <a:pt x="202406" y="30398"/>
                  <a:pt x="197086" y="35719"/>
                  <a:pt x="190500" y="35719"/>
                </a:cubicBezTo>
                <a:lnTo>
                  <a:pt x="148233" y="35719"/>
                </a:lnTo>
                <a:cubicBezTo>
                  <a:pt x="146298" y="45318"/>
                  <a:pt x="139712" y="53243"/>
                  <a:pt x="130969" y="57038"/>
                </a:cubicBezTo>
                <a:lnTo>
                  <a:pt x="130969" y="166688"/>
                </a:lnTo>
                <a:lnTo>
                  <a:pt x="190500" y="166688"/>
                </a:lnTo>
                <a:cubicBezTo>
                  <a:pt x="197086" y="166688"/>
                  <a:pt x="202406" y="172008"/>
                  <a:pt x="202406" y="178594"/>
                </a:cubicBezTo>
                <a:cubicBezTo>
                  <a:pt x="202406" y="185179"/>
                  <a:pt x="197086" y="190500"/>
                  <a:pt x="190500" y="190500"/>
                </a:cubicBezTo>
                <a:lnTo>
                  <a:pt x="47625" y="190500"/>
                </a:lnTo>
                <a:cubicBezTo>
                  <a:pt x="41039" y="190500"/>
                  <a:pt x="35719" y="185179"/>
                  <a:pt x="35719" y="178594"/>
                </a:cubicBezTo>
                <a:cubicBezTo>
                  <a:pt x="35719" y="172008"/>
                  <a:pt x="41039" y="166688"/>
                  <a:pt x="47625" y="166688"/>
                </a:cubicBezTo>
                <a:lnTo>
                  <a:pt x="107156" y="166688"/>
                </a:lnTo>
                <a:lnTo>
                  <a:pt x="107156" y="57038"/>
                </a:lnTo>
                <a:cubicBezTo>
                  <a:pt x="98413" y="53206"/>
                  <a:pt x="91827" y="45281"/>
                  <a:pt x="89892" y="35719"/>
                </a:cubicBezTo>
                <a:lnTo>
                  <a:pt x="47625" y="35719"/>
                </a:lnTo>
                <a:cubicBezTo>
                  <a:pt x="41039" y="35719"/>
                  <a:pt x="35719" y="30398"/>
                  <a:pt x="35719" y="23812"/>
                </a:cubicBezTo>
                <a:cubicBezTo>
                  <a:pt x="35719" y="17227"/>
                  <a:pt x="41039" y="11906"/>
                  <a:pt x="47625" y="11906"/>
                </a:cubicBezTo>
                <a:lnTo>
                  <a:pt x="95250" y="11906"/>
                </a:lnTo>
                <a:cubicBezTo>
                  <a:pt x="100682" y="4688"/>
                  <a:pt x="109314" y="0"/>
                  <a:pt x="119063" y="0"/>
                </a:cubicBezTo>
                <a:cubicBezTo>
                  <a:pt x="128811" y="0"/>
                  <a:pt x="137443" y="4688"/>
                  <a:pt x="142875" y="11906"/>
                </a:cubicBezTo>
                <a:close/>
                <a:moveTo>
                  <a:pt x="163562" y="119063"/>
                </a:moveTo>
                <a:lnTo>
                  <a:pt x="217438" y="119063"/>
                </a:lnTo>
                <a:lnTo>
                  <a:pt x="190500" y="72851"/>
                </a:lnTo>
                <a:lnTo>
                  <a:pt x="163562" y="119063"/>
                </a:lnTo>
                <a:close/>
                <a:moveTo>
                  <a:pt x="190500" y="154781"/>
                </a:moveTo>
                <a:cubicBezTo>
                  <a:pt x="167097" y="154781"/>
                  <a:pt x="147638" y="142131"/>
                  <a:pt x="143619" y="125425"/>
                </a:cubicBezTo>
                <a:cubicBezTo>
                  <a:pt x="142652" y="121332"/>
                  <a:pt x="143991" y="117128"/>
                  <a:pt x="146112" y="113481"/>
                </a:cubicBezTo>
                <a:lnTo>
                  <a:pt x="181533" y="52760"/>
                </a:lnTo>
                <a:cubicBezTo>
                  <a:pt x="183393" y="49560"/>
                  <a:pt x="186817" y="47625"/>
                  <a:pt x="190500" y="47625"/>
                </a:cubicBezTo>
                <a:cubicBezTo>
                  <a:pt x="194183" y="47625"/>
                  <a:pt x="197607" y="49597"/>
                  <a:pt x="199467" y="52760"/>
                </a:cubicBezTo>
                <a:lnTo>
                  <a:pt x="234888" y="113481"/>
                </a:lnTo>
                <a:cubicBezTo>
                  <a:pt x="237009" y="117128"/>
                  <a:pt x="238348" y="121332"/>
                  <a:pt x="237381" y="125425"/>
                </a:cubicBezTo>
                <a:cubicBezTo>
                  <a:pt x="233363" y="142094"/>
                  <a:pt x="213903" y="154781"/>
                  <a:pt x="190500" y="154781"/>
                </a:cubicBezTo>
                <a:close/>
                <a:moveTo>
                  <a:pt x="47179" y="72851"/>
                </a:moveTo>
                <a:lnTo>
                  <a:pt x="20241" y="119063"/>
                </a:lnTo>
                <a:lnTo>
                  <a:pt x="74154" y="119063"/>
                </a:lnTo>
                <a:lnTo>
                  <a:pt x="47179" y="72851"/>
                </a:lnTo>
                <a:close/>
                <a:moveTo>
                  <a:pt x="335" y="125425"/>
                </a:moveTo>
                <a:cubicBezTo>
                  <a:pt x="-633" y="121332"/>
                  <a:pt x="707" y="117128"/>
                  <a:pt x="2828" y="113481"/>
                </a:cubicBezTo>
                <a:lnTo>
                  <a:pt x="38249" y="52760"/>
                </a:lnTo>
                <a:cubicBezTo>
                  <a:pt x="40109" y="49560"/>
                  <a:pt x="43532" y="47625"/>
                  <a:pt x="47216" y="47625"/>
                </a:cubicBezTo>
                <a:cubicBezTo>
                  <a:pt x="50899" y="47625"/>
                  <a:pt x="54322" y="49597"/>
                  <a:pt x="56183" y="52760"/>
                </a:cubicBezTo>
                <a:lnTo>
                  <a:pt x="91604" y="113481"/>
                </a:lnTo>
                <a:cubicBezTo>
                  <a:pt x="93725" y="117128"/>
                  <a:pt x="95064" y="121332"/>
                  <a:pt x="94097" y="125425"/>
                </a:cubicBezTo>
                <a:cubicBezTo>
                  <a:pt x="90078" y="142094"/>
                  <a:pt x="70619" y="154781"/>
                  <a:pt x="47216" y="154781"/>
                </a:cubicBezTo>
                <a:cubicBezTo>
                  <a:pt x="23812" y="154781"/>
                  <a:pt x="4353" y="142131"/>
                  <a:pt x="335" y="12542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8" name="Text 25"/>
          <p:cNvSpPr/>
          <p:nvPr/>
        </p:nvSpPr>
        <p:spPr>
          <a:xfrm>
            <a:off x="5368290" y="4152900"/>
            <a:ext cx="6343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World Committee Member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5368290" y="4457700"/>
            <a:ext cx="632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World Peace Mission and Human Rights Academy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5368290" y="4724400"/>
            <a:ext cx="631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Governance role in global peace and human rights education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4549140" y="5334000"/>
            <a:ext cx="7258050" cy="1143000"/>
          </a:xfrm>
          <a:custGeom>
            <a:avLst/>
            <a:gdLst/>
            <a:ahLst/>
            <a:cxnLst/>
            <a:rect l="l" t="t" r="r" b="b"/>
            <a:pathLst>
              <a:path w="7258050" h="1143000">
                <a:moveTo>
                  <a:pt x="0" y="0"/>
                </a:moveTo>
                <a:lnTo>
                  <a:pt x="7258050" y="0"/>
                </a:lnTo>
                <a:lnTo>
                  <a:pt x="725805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32" name="Shape 29"/>
          <p:cNvSpPr/>
          <p:nvPr/>
        </p:nvSpPr>
        <p:spPr>
          <a:xfrm>
            <a:off x="4549140" y="53340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3" name="Shape 30"/>
          <p:cNvSpPr/>
          <p:nvPr/>
        </p:nvSpPr>
        <p:spPr>
          <a:xfrm>
            <a:off x="4758690" y="55245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4" name="Shape 31"/>
          <p:cNvSpPr/>
          <p:nvPr/>
        </p:nvSpPr>
        <p:spPr>
          <a:xfrm>
            <a:off x="4880134" y="56578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0050" y="19794"/>
                </a:moveTo>
                <a:lnTo>
                  <a:pt x="56666" y="68014"/>
                </a:lnTo>
                <a:cubicBezTo>
                  <a:pt x="54955" y="69912"/>
                  <a:pt x="55029" y="72851"/>
                  <a:pt x="56852" y="74675"/>
                </a:cubicBezTo>
                <a:cubicBezTo>
                  <a:pt x="68200" y="86023"/>
                  <a:pt x="86618" y="86023"/>
                  <a:pt x="97966" y="74675"/>
                </a:cubicBezTo>
                <a:lnTo>
                  <a:pt x="109798" y="62843"/>
                </a:lnTo>
                <a:cubicBezTo>
                  <a:pt x="111361" y="61280"/>
                  <a:pt x="113333" y="60424"/>
                  <a:pt x="115342" y="60275"/>
                </a:cubicBezTo>
                <a:cubicBezTo>
                  <a:pt x="117872" y="60052"/>
                  <a:pt x="120476" y="60908"/>
                  <a:pt x="122411" y="62843"/>
                </a:cubicBezTo>
                <a:lnTo>
                  <a:pt x="188119" y="127992"/>
                </a:lnTo>
                <a:lnTo>
                  <a:pt x="214313" y="107156"/>
                </a:lnTo>
                <a:lnTo>
                  <a:pt x="214313" y="0"/>
                </a:lnTo>
                <a:lnTo>
                  <a:pt x="172641" y="23812"/>
                </a:lnTo>
                <a:lnTo>
                  <a:pt x="163785" y="17897"/>
                </a:lnTo>
                <a:cubicBezTo>
                  <a:pt x="157907" y="13990"/>
                  <a:pt x="151023" y="11906"/>
                  <a:pt x="143954" y="11906"/>
                </a:cubicBezTo>
                <a:lnTo>
                  <a:pt x="117760" y="11906"/>
                </a:lnTo>
                <a:cubicBezTo>
                  <a:pt x="117351" y="11906"/>
                  <a:pt x="116904" y="11906"/>
                  <a:pt x="116495" y="11943"/>
                </a:cubicBezTo>
                <a:cubicBezTo>
                  <a:pt x="110207" y="12278"/>
                  <a:pt x="104291" y="15106"/>
                  <a:pt x="100050" y="19794"/>
                </a:cubicBezTo>
                <a:close/>
                <a:moveTo>
                  <a:pt x="43383" y="56071"/>
                </a:moveTo>
                <a:lnTo>
                  <a:pt x="83121" y="11906"/>
                </a:lnTo>
                <a:lnTo>
                  <a:pt x="68387" y="11906"/>
                </a:lnTo>
                <a:cubicBezTo>
                  <a:pt x="58899" y="11906"/>
                  <a:pt x="49820" y="15664"/>
                  <a:pt x="43123" y="22361"/>
                </a:cubicBezTo>
                <a:lnTo>
                  <a:pt x="0" y="71438"/>
                </a:lnTo>
                <a:lnTo>
                  <a:pt x="0" y="202406"/>
                </a:lnTo>
                <a:lnTo>
                  <a:pt x="53578" y="151805"/>
                </a:lnTo>
                <a:lnTo>
                  <a:pt x="58192" y="155637"/>
                </a:lnTo>
                <a:cubicBezTo>
                  <a:pt x="66749" y="162781"/>
                  <a:pt x="77539" y="166688"/>
                  <a:pt x="88664" y="166688"/>
                </a:cubicBezTo>
                <a:lnTo>
                  <a:pt x="94506" y="166688"/>
                </a:lnTo>
                <a:lnTo>
                  <a:pt x="91901" y="164083"/>
                </a:lnTo>
                <a:cubicBezTo>
                  <a:pt x="88404" y="160586"/>
                  <a:pt x="88404" y="154930"/>
                  <a:pt x="91901" y="151470"/>
                </a:cubicBezTo>
                <a:cubicBezTo>
                  <a:pt x="95399" y="148010"/>
                  <a:pt x="101054" y="147972"/>
                  <a:pt x="104515" y="151470"/>
                </a:cubicBezTo>
                <a:lnTo>
                  <a:pt x="119769" y="166725"/>
                </a:lnTo>
                <a:lnTo>
                  <a:pt x="123118" y="166725"/>
                </a:lnTo>
                <a:cubicBezTo>
                  <a:pt x="130225" y="166725"/>
                  <a:pt x="137182" y="165125"/>
                  <a:pt x="143508" y="162148"/>
                </a:cubicBezTo>
                <a:lnTo>
                  <a:pt x="133573" y="152177"/>
                </a:lnTo>
                <a:cubicBezTo>
                  <a:pt x="130076" y="148679"/>
                  <a:pt x="130076" y="143024"/>
                  <a:pt x="133573" y="139564"/>
                </a:cubicBezTo>
                <a:cubicBezTo>
                  <a:pt x="137071" y="136103"/>
                  <a:pt x="142726" y="136066"/>
                  <a:pt x="146186" y="139564"/>
                </a:cubicBezTo>
                <a:lnTo>
                  <a:pt x="158093" y="151470"/>
                </a:lnTo>
                <a:lnTo>
                  <a:pt x="164604" y="144959"/>
                </a:lnTo>
                <a:cubicBezTo>
                  <a:pt x="167915" y="141647"/>
                  <a:pt x="168883" y="136847"/>
                  <a:pt x="167432" y="132643"/>
                </a:cubicBezTo>
                <a:lnTo>
                  <a:pt x="116123" y="81744"/>
                </a:lnTo>
                <a:lnTo>
                  <a:pt x="110579" y="87288"/>
                </a:lnTo>
                <a:cubicBezTo>
                  <a:pt x="92236" y="105631"/>
                  <a:pt x="62545" y="105631"/>
                  <a:pt x="44202" y="87288"/>
                </a:cubicBezTo>
                <a:cubicBezTo>
                  <a:pt x="35644" y="78730"/>
                  <a:pt x="35309" y="65001"/>
                  <a:pt x="43383" y="5603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5" name="Text 32"/>
          <p:cNvSpPr/>
          <p:nvPr/>
        </p:nvSpPr>
        <p:spPr>
          <a:xfrm>
            <a:off x="5368290" y="5524500"/>
            <a:ext cx="6343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Advisory Board Member (Asia)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5368290" y="5829300"/>
            <a:ext cx="632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World Humanity Commission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5368290" y="6096000"/>
            <a:ext cx="631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Regional advisory leadership for humanitarian initiatives across Asia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57200"/>
            <a:ext cx="533400" cy="38100"/>
          </a:xfrm>
          <a:custGeom>
            <a:avLst/>
            <a:gdLst/>
            <a:ahLst/>
            <a:cxnLst/>
            <a:rect l="l" t="t" r="r" b="b"/>
            <a:pathLst>
              <a:path w="533400" h="38100">
                <a:moveTo>
                  <a:pt x="0" y="0"/>
                </a:moveTo>
                <a:lnTo>
                  <a:pt x="533400" y="0"/>
                </a:lnTo>
                <a:lnTo>
                  <a:pt x="533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" name="Text 1"/>
          <p:cNvSpPr/>
          <p:nvPr/>
        </p:nvSpPr>
        <p:spPr>
          <a:xfrm>
            <a:off x="1028700" y="381000"/>
            <a:ext cx="2895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263" kern="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Appointments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Peace &amp; Development Councils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19200"/>
            <a:ext cx="3686175" cy="3848100"/>
          </a:xfrm>
          <a:custGeom>
            <a:avLst/>
            <a:gdLst/>
            <a:ahLst/>
            <a:cxnLst/>
            <a:rect l="l" t="t" r="r" b="b"/>
            <a:pathLst>
              <a:path w="3686175" h="3848100">
                <a:moveTo>
                  <a:pt x="0" y="0"/>
                </a:moveTo>
                <a:lnTo>
                  <a:pt x="3686175" y="0"/>
                </a:lnTo>
                <a:lnTo>
                  <a:pt x="3686175" y="3848100"/>
                </a:lnTo>
                <a:lnTo>
                  <a:pt x="0" y="38481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6" name="Shape 4"/>
          <p:cNvSpPr/>
          <p:nvPr/>
        </p:nvSpPr>
        <p:spPr>
          <a:xfrm>
            <a:off x="571500" y="14097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7" name="Shape 5"/>
          <p:cNvSpPr/>
          <p:nvPr/>
        </p:nvSpPr>
        <p:spPr>
          <a:xfrm>
            <a:off x="709613" y="15621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20060" y="38040"/>
                </a:moveTo>
                <a:lnTo>
                  <a:pt x="68000" y="95905"/>
                </a:lnTo>
                <a:cubicBezTo>
                  <a:pt x="65946" y="98182"/>
                  <a:pt x="66035" y="101709"/>
                  <a:pt x="68223" y="103897"/>
                </a:cubicBezTo>
                <a:cubicBezTo>
                  <a:pt x="81841" y="117515"/>
                  <a:pt x="103942" y="117515"/>
                  <a:pt x="117559" y="103897"/>
                </a:cubicBezTo>
                <a:lnTo>
                  <a:pt x="131758" y="89699"/>
                </a:lnTo>
                <a:cubicBezTo>
                  <a:pt x="133633" y="87823"/>
                  <a:pt x="135999" y="86797"/>
                  <a:pt x="138410" y="86618"/>
                </a:cubicBezTo>
                <a:cubicBezTo>
                  <a:pt x="141446" y="86350"/>
                  <a:pt x="144572" y="87377"/>
                  <a:pt x="146893" y="89699"/>
                </a:cubicBezTo>
                <a:lnTo>
                  <a:pt x="225743" y="167878"/>
                </a:lnTo>
                <a:lnTo>
                  <a:pt x="257175" y="142875"/>
                </a:lnTo>
                <a:lnTo>
                  <a:pt x="257175" y="14288"/>
                </a:lnTo>
                <a:lnTo>
                  <a:pt x="207169" y="42863"/>
                </a:lnTo>
                <a:lnTo>
                  <a:pt x="196542" y="35763"/>
                </a:lnTo>
                <a:cubicBezTo>
                  <a:pt x="189488" y="31075"/>
                  <a:pt x="181228" y="28575"/>
                  <a:pt x="172745" y="28575"/>
                </a:cubicBezTo>
                <a:lnTo>
                  <a:pt x="141312" y="28575"/>
                </a:lnTo>
                <a:cubicBezTo>
                  <a:pt x="140821" y="28575"/>
                  <a:pt x="140285" y="28575"/>
                  <a:pt x="139794" y="28620"/>
                </a:cubicBezTo>
                <a:cubicBezTo>
                  <a:pt x="132249" y="29021"/>
                  <a:pt x="125150" y="32415"/>
                  <a:pt x="120060" y="38040"/>
                </a:cubicBezTo>
                <a:close/>
                <a:moveTo>
                  <a:pt x="52060" y="81573"/>
                </a:moveTo>
                <a:lnTo>
                  <a:pt x="99745" y="28575"/>
                </a:lnTo>
                <a:lnTo>
                  <a:pt x="82064" y="28575"/>
                </a:lnTo>
                <a:cubicBezTo>
                  <a:pt x="70678" y="28575"/>
                  <a:pt x="59784" y="33084"/>
                  <a:pt x="51748" y="41121"/>
                </a:cubicBezTo>
                <a:lnTo>
                  <a:pt x="50006" y="42863"/>
                </a:lnTo>
                <a:lnTo>
                  <a:pt x="0" y="14288"/>
                </a:lnTo>
                <a:lnTo>
                  <a:pt x="0" y="142875"/>
                </a:lnTo>
                <a:lnTo>
                  <a:pt x="69830" y="201052"/>
                </a:lnTo>
                <a:cubicBezTo>
                  <a:pt x="80099" y="209624"/>
                  <a:pt x="93047" y="214313"/>
                  <a:pt x="106397" y="214313"/>
                </a:cubicBezTo>
                <a:lnTo>
                  <a:pt x="113407" y="214313"/>
                </a:lnTo>
                <a:lnTo>
                  <a:pt x="110282" y="211187"/>
                </a:lnTo>
                <a:cubicBezTo>
                  <a:pt x="106085" y="206990"/>
                  <a:pt x="106085" y="200204"/>
                  <a:pt x="110282" y="196051"/>
                </a:cubicBezTo>
                <a:cubicBezTo>
                  <a:pt x="114479" y="191899"/>
                  <a:pt x="121265" y="191854"/>
                  <a:pt x="125417" y="196051"/>
                </a:cubicBezTo>
                <a:lnTo>
                  <a:pt x="143723" y="214357"/>
                </a:lnTo>
                <a:lnTo>
                  <a:pt x="147742" y="214357"/>
                </a:lnTo>
                <a:cubicBezTo>
                  <a:pt x="156270" y="214357"/>
                  <a:pt x="164619" y="212437"/>
                  <a:pt x="172209" y="208865"/>
                </a:cubicBezTo>
                <a:lnTo>
                  <a:pt x="160288" y="196900"/>
                </a:lnTo>
                <a:cubicBezTo>
                  <a:pt x="156091" y="192703"/>
                  <a:pt x="156091" y="185916"/>
                  <a:pt x="160288" y="181764"/>
                </a:cubicBezTo>
                <a:cubicBezTo>
                  <a:pt x="164485" y="177611"/>
                  <a:pt x="171271" y="177567"/>
                  <a:pt x="175424" y="181764"/>
                </a:cubicBezTo>
                <a:lnTo>
                  <a:pt x="189711" y="196051"/>
                </a:lnTo>
                <a:lnTo>
                  <a:pt x="197525" y="188238"/>
                </a:lnTo>
                <a:cubicBezTo>
                  <a:pt x="201498" y="184264"/>
                  <a:pt x="202659" y="178504"/>
                  <a:pt x="200918" y="173459"/>
                </a:cubicBezTo>
                <a:lnTo>
                  <a:pt x="139348" y="112380"/>
                </a:lnTo>
                <a:lnTo>
                  <a:pt x="132695" y="119033"/>
                </a:lnTo>
                <a:cubicBezTo>
                  <a:pt x="110683" y="141044"/>
                  <a:pt x="75054" y="141044"/>
                  <a:pt x="53042" y="119033"/>
                </a:cubicBezTo>
                <a:cubicBezTo>
                  <a:pt x="42773" y="108764"/>
                  <a:pt x="42371" y="92288"/>
                  <a:pt x="52060" y="8152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571500" y="2095500"/>
            <a:ext cx="3400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Board Member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71500" y="2438400"/>
            <a:ext cx="3381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World Committee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71500" y="2819400"/>
            <a:ext cx="3381375" cy="1628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General International Council for Peace and Development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– Governance role in international peace initiatives and sustainable development frameworks.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71500" y="4568192"/>
            <a:ext cx="3305175" cy="7620"/>
          </a:xfrm>
          <a:custGeom>
            <a:avLst/>
            <a:gdLst/>
            <a:ahLst/>
            <a:cxnLst/>
            <a:rect l="l" t="t" r="r" b="b"/>
            <a:pathLst>
              <a:path w="3305175" h="7620">
                <a:moveTo>
                  <a:pt x="0" y="0"/>
                </a:moveTo>
                <a:lnTo>
                  <a:pt x="3305175" y="0"/>
                </a:lnTo>
                <a:lnTo>
                  <a:pt x="3305175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B0A59A">
              <a:alpha val="30196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07219" y="4709159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0" y="49121"/>
                </a:moveTo>
                <a:cubicBezTo>
                  <a:pt x="0" y="21982"/>
                  <a:pt x="22399" y="0"/>
                  <a:pt x="50006" y="0"/>
                </a:cubicBezTo>
                <a:cubicBezTo>
                  <a:pt x="77614" y="0"/>
                  <a:pt x="100013" y="21982"/>
                  <a:pt x="100013" y="49121"/>
                </a:cubicBezTo>
                <a:cubicBezTo>
                  <a:pt x="100013" y="80192"/>
                  <a:pt x="68707" y="117437"/>
                  <a:pt x="55632" y="131631"/>
                </a:cubicBezTo>
                <a:cubicBezTo>
                  <a:pt x="52559" y="134965"/>
                  <a:pt x="47428" y="134965"/>
                  <a:pt x="44355" y="131631"/>
                </a:cubicBezTo>
                <a:cubicBezTo>
                  <a:pt x="31280" y="117437"/>
                  <a:pt x="-26" y="80192"/>
                  <a:pt x="-26" y="49121"/>
                </a:cubicBezTo>
                <a:close/>
                <a:moveTo>
                  <a:pt x="50006" y="66675"/>
                </a:moveTo>
                <a:cubicBezTo>
                  <a:pt x="59206" y="66675"/>
                  <a:pt x="66675" y="59206"/>
                  <a:pt x="66675" y="50006"/>
                </a:cubicBezTo>
                <a:cubicBezTo>
                  <a:pt x="66675" y="40807"/>
                  <a:pt x="59206" y="33337"/>
                  <a:pt x="50006" y="33337"/>
                </a:cubicBezTo>
                <a:cubicBezTo>
                  <a:pt x="40807" y="33337"/>
                  <a:pt x="33337" y="40807"/>
                  <a:pt x="33337" y="50006"/>
                </a:cubicBezTo>
                <a:cubicBezTo>
                  <a:pt x="33337" y="59206"/>
                  <a:pt x="40807" y="66675"/>
                  <a:pt x="50006" y="66675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3" name="Text 11"/>
          <p:cNvSpPr/>
          <p:nvPr/>
        </p:nvSpPr>
        <p:spPr>
          <a:xfrm>
            <a:off x="800100" y="4686300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Global scope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254460" y="1219200"/>
            <a:ext cx="3686175" cy="3848100"/>
          </a:xfrm>
          <a:custGeom>
            <a:avLst/>
            <a:gdLst/>
            <a:ahLst/>
            <a:cxnLst/>
            <a:rect l="l" t="t" r="r" b="b"/>
            <a:pathLst>
              <a:path w="3686175" h="3848100">
                <a:moveTo>
                  <a:pt x="0" y="0"/>
                </a:moveTo>
                <a:lnTo>
                  <a:pt x="3686175" y="0"/>
                </a:lnTo>
                <a:lnTo>
                  <a:pt x="3686175" y="3848100"/>
                </a:lnTo>
                <a:lnTo>
                  <a:pt x="0" y="38481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15" name="Shape 13"/>
          <p:cNvSpPr/>
          <p:nvPr/>
        </p:nvSpPr>
        <p:spPr>
          <a:xfrm>
            <a:off x="4444960" y="14097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6" name="Shape 14"/>
          <p:cNvSpPr/>
          <p:nvPr/>
        </p:nvSpPr>
        <p:spPr>
          <a:xfrm>
            <a:off x="4597360" y="15621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7603" y="38889"/>
                </a:moveTo>
                <a:lnTo>
                  <a:pt x="114300" y="48131"/>
                </a:lnTo>
                <a:lnTo>
                  <a:pt x="120997" y="38889"/>
                </a:lnTo>
                <a:cubicBezTo>
                  <a:pt x="132159" y="23440"/>
                  <a:pt x="150108" y="14288"/>
                  <a:pt x="169173" y="14288"/>
                </a:cubicBezTo>
                <a:cubicBezTo>
                  <a:pt x="201990" y="14288"/>
                  <a:pt x="228600" y="40898"/>
                  <a:pt x="228600" y="73715"/>
                </a:cubicBezTo>
                <a:lnTo>
                  <a:pt x="228600" y="74875"/>
                </a:lnTo>
                <a:cubicBezTo>
                  <a:pt x="228600" y="124971"/>
                  <a:pt x="166137" y="183148"/>
                  <a:pt x="133543" y="208017"/>
                </a:cubicBezTo>
                <a:cubicBezTo>
                  <a:pt x="128007" y="212214"/>
                  <a:pt x="121221" y="214313"/>
                  <a:pt x="114300" y="214313"/>
                </a:cubicBezTo>
                <a:cubicBezTo>
                  <a:pt x="107379" y="214313"/>
                  <a:pt x="100548" y="212259"/>
                  <a:pt x="95057" y="208017"/>
                </a:cubicBezTo>
                <a:cubicBezTo>
                  <a:pt x="62463" y="183148"/>
                  <a:pt x="0" y="124971"/>
                  <a:pt x="0" y="74875"/>
                </a:cubicBezTo>
                <a:lnTo>
                  <a:pt x="0" y="73715"/>
                </a:lnTo>
                <a:cubicBezTo>
                  <a:pt x="0" y="40898"/>
                  <a:pt x="26610" y="14288"/>
                  <a:pt x="59427" y="14288"/>
                </a:cubicBezTo>
                <a:cubicBezTo>
                  <a:pt x="78492" y="14288"/>
                  <a:pt x="96441" y="23440"/>
                  <a:pt x="107603" y="3888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4444960" y="2095500"/>
            <a:ext cx="3400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World Committee Member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44960" y="2438400"/>
            <a:ext cx="3381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Advocacy &amp; Tolerance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44960" y="2819400"/>
            <a:ext cx="3381375" cy="1628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World Academy of Advocates of Tolerance and Peaceful Coexistence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– Promoting intercultural dialogue and peaceful conflict resolution globally.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444960" y="4568192"/>
            <a:ext cx="3305175" cy="7620"/>
          </a:xfrm>
          <a:custGeom>
            <a:avLst/>
            <a:gdLst/>
            <a:ahLst/>
            <a:cxnLst/>
            <a:rect l="l" t="t" r="r" b="b"/>
            <a:pathLst>
              <a:path w="3305175" h="7620">
                <a:moveTo>
                  <a:pt x="0" y="0"/>
                </a:moveTo>
                <a:lnTo>
                  <a:pt x="3305175" y="0"/>
                </a:lnTo>
                <a:lnTo>
                  <a:pt x="3305175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B0A59A">
              <a:alpha val="30196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4447342" y="4709159"/>
            <a:ext cx="166688" cy="133350"/>
          </a:xfrm>
          <a:custGeom>
            <a:avLst/>
            <a:gdLst/>
            <a:ahLst/>
            <a:cxnLst/>
            <a:rect l="l" t="t" r="r" b="b"/>
            <a:pathLst>
              <a:path w="166688" h="133350">
                <a:moveTo>
                  <a:pt x="83344" y="4167"/>
                </a:moveTo>
                <a:cubicBezTo>
                  <a:pt x="98293" y="4167"/>
                  <a:pt x="110430" y="16304"/>
                  <a:pt x="110430" y="31254"/>
                </a:cubicBezTo>
                <a:cubicBezTo>
                  <a:pt x="110430" y="46203"/>
                  <a:pt x="98293" y="58341"/>
                  <a:pt x="83344" y="58341"/>
                </a:cubicBezTo>
                <a:cubicBezTo>
                  <a:pt x="68394" y="58341"/>
                  <a:pt x="56257" y="46203"/>
                  <a:pt x="56257" y="31254"/>
                </a:cubicBezTo>
                <a:cubicBezTo>
                  <a:pt x="56257" y="16304"/>
                  <a:pt x="68394" y="4167"/>
                  <a:pt x="83344" y="4167"/>
                </a:cubicBezTo>
                <a:close/>
                <a:moveTo>
                  <a:pt x="25003" y="22920"/>
                </a:moveTo>
                <a:cubicBezTo>
                  <a:pt x="35353" y="22920"/>
                  <a:pt x="43755" y="31322"/>
                  <a:pt x="43755" y="41672"/>
                </a:cubicBezTo>
                <a:cubicBezTo>
                  <a:pt x="43755" y="52022"/>
                  <a:pt x="35353" y="60424"/>
                  <a:pt x="25003" y="60424"/>
                </a:cubicBezTo>
                <a:cubicBezTo>
                  <a:pt x="14653" y="60424"/>
                  <a:pt x="6251" y="52022"/>
                  <a:pt x="6251" y="41672"/>
                </a:cubicBezTo>
                <a:cubicBezTo>
                  <a:pt x="6251" y="31322"/>
                  <a:pt x="14653" y="22920"/>
                  <a:pt x="25003" y="22920"/>
                </a:cubicBezTo>
                <a:close/>
                <a:moveTo>
                  <a:pt x="0" y="108347"/>
                </a:moveTo>
                <a:cubicBezTo>
                  <a:pt x="0" y="89933"/>
                  <a:pt x="14924" y="75009"/>
                  <a:pt x="33337" y="75009"/>
                </a:cubicBezTo>
                <a:cubicBezTo>
                  <a:pt x="36671" y="75009"/>
                  <a:pt x="39901" y="75504"/>
                  <a:pt x="42948" y="76416"/>
                </a:cubicBezTo>
                <a:cubicBezTo>
                  <a:pt x="34379" y="86000"/>
                  <a:pt x="29170" y="98658"/>
                  <a:pt x="29170" y="112514"/>
                </a:cubicBezTo>
                <a:lnTo>
                  <a:pt x="29170" y="116681"/>
                </a:lnTo>
                <a:cubicBezTo>
                  <a:pt x="29170" y="119650"/>
                  <a:pt x="29795" y="122463"/>
                  <a:pt x="30915" y="125016"/>
                </a:cubicBezTo>
                <a:lnTo>
                  <a:pt x="8334" y="125016"/>
                </a:lnTo>
                <a:cubicBezTo>
                  <a:pt x="3724" y="125016"/>
                  <a:pt x="0" y="121291"/>
                  <a:pt x="0" y="116681"/>
                </a:cubicBezTo>
                <a:lnTo>
                  <a:pt x="0" y="108347"/>
                </a:lnTo>
                <a:close/>
                <a:moveTo>
                  <a:pt x="135772" y="125016"/>
                </a:moveTo>
                <a:cubicBezTo>
                  <a:pt x="136892" y="122463"/>
                  <a:pt x="137517" y="119650"/>
                  <a:pt x="137517" y="116681"/>
                </a:cubicBezTo>
                <a:lnTo>
                  <a:pt x="137517" y="112514"/>
                </a:lnTo>
                <a:cubicBezTo>
                  <a:pt x="137517" y="98658"/>
                  <a:pt x="132308" y="86000"/>
                  <a:pt x="123739" y="76416"/>
                </a:cubicBezTo>
                <a:cubicBezTo>
                  <a:pt x="126787" y="75504"/>
                  <a:pt x="130016" y="75009"/>
                  <a:pt x="133350" y="75009"/>
                </a:cubicBezTo>
                <a:cubicBezTo>
                  <a:pt x="151764" y="75009"/>
                  <a:pt x="166688" y="89933"/>
                  <a:pt x="166688" y="108347"/>
                </a:cubicBezTo>
                <a:lnTo>
                  <a:pt x="166688" y="116681"/>
                </a:lnTo>
                <a:cubicBezTo>
                  <a:pt x="166688" y="121291"/>
                  <a:pt x="162963" y="125016"/>
                  <a:pt x="158353" y="125016"/>
                </a:cubicBezTo>
                <a:lnTo>
                  <a:pt x="135772" y="125016"/>
                </a:lnTo>
                <a:close/>
                <a:moveTo>
                  <a:pt x="122932" y="41672"/>
                </a:moveTo>
                <a:cubicBezTo>
                  <a:pt x="122932" y="31322"/>
                  <a:pt x="131335" y="22920"/>
                  <a:pt x="141684" y="22920"/>
                </a:cubicBezTo>
                <a:cubicBezTo>
                  <a:pt x="152034" y="22920"/>
                  <a:pt x="160437" y="31322"/>
                  <a:pt x="160437" y="41672"/>
                </a:cubicBezTo>
                <a:cubicBezTo>
                  <a:pt x="160437" y="52022"/>
                  <a:pt x="152034" y="60424"/>
                  <a:pt x="141684" y="60424"/>
                </a:cubicBezTo>
                <a:cubicBezTo>
                  <a:pt x="131335" y="60424"/>
                  <a:pt x="122932" y="52022"/>
                  <a:pt x="122932" y="41672"/>
                </a:cubicBezTo>
                <a:close/>
                <a:moveTo>
                  <a:pt x="41672" y="112514"/>
                </a:moveTo>
                <a:cubicBezTo>
                  <a:pt x="41672" y="89490"/>
                  <a:pt x="60320" y="70842"/>
                  <a:pt x="83344" y="70842"/>
                </a:cubicBezTo>
                <a:cubicBezTo>
                  <a:pt x="106367" y="70842"/>
                  <a:pt x="125016" y="89490"/>
                  <a:pt x="125016" y="112514"/>
                </a:cubicBezTo>
                <a:lnTo>
                  <a:pt x="125016" y="116681"/>
                </a:lnTo>
                <a:cubicBezTo>
                  <a:pt x="125016" y="121291"/>
                  <a:pt x="121291" y="125016"/>
                  <a:pt x="116681" y="125016"/>
                </a:cubicBezTo>
                <a:lnTo>
                  <a:pt x="50006" y="125016"/>
                </a:lnTo>
                <a:cubicBezTo>
                  <a:pt x="45396" y="125016"/>
                  <a:pt x="41672" y="121291"/>
                  <a:pt x="41672" y="116681"/>
                </a:cubicBezTo>
                <a:lnTo>
                  <a:pt x="41672" y="112514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2" name="Text 20"/>
          <p:cNvSpPr/>
          <p:nvPr/>
        </p:nvSpPr>
        <p:spPr>
          <a:xfrm>
            <a:off x="4673560" y="4686300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Intercultural focus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127921" y="1219200"/>
            <a:ext cx="3686175" cy="3848100"/>
          </a:xfrm>
          <a:custGeom>
            <a:avLst/>
            <a:gdLst/>
            <a:ahLst/>
            <a:cxnLst/>
            <a:rect l="l" t="t" r="r" b="b"/>
            <a:pathLst>
              <a:path w="3686175" h="3848100">
                <a:moveTo>
                  <a:pt x="0" y="0"/>
                </a:moveTo>
                <a:lnTo>
                  <a:pt x="3686175" y="0"/>
                </a:lnTo>
                <a:lnTo>
                  <a:pt x="3686175" y="3848100"/>
                </a:lnTo>
                <a:lnTo>
                  <a:pt x="0" y="38481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24" name="Shape 22"/>
          <p:cNvSpPr/>
          <p:nvPr/>
        </p:nvSpPr>
        <p:spPr>
          <a:xfrm>
            <a:off x="8318421" y="14097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25" name="Shape 23"/>
          <p:cNvSpPr/>
          <p:nvPr/>
        </p:nvSpPr>
        <p:spPr>
          <a:xfrm>
            <a:off x="8470821" y="15621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8575" y="28575"/>
                </a:moveTo>
                <a:cubicBezTo>
                  <a:pt x="28575" y="20672"/>
                  <a:pt x="22190" y="14288"/>
                  <a:pt x="14288" y="14288"/>
                </a:cubicBezTo>
                <a:cubicBezTo>
                  <a:pt x="6385" y="14288"/>
                  <a:pt x="0" y="20672"/>
                  <a:pt x="0" y="28575"/>
                </a:cubicBezTo>
                <a:lnTo>
                  <a:pt x="0" y="178594"/>
                </a:lnTo>
                <a:cubicBezTo>
                  <a:pt x="0" y="198328"/>
                  <a:pt x="15984" y="214313"/>
                  <a:pt x="35719" y="214313"/>
                </a:cubicBezTo>
                <a:lnTo>
                  <a:pt x="214313" y="214313"/>
                </a:lnTo>
                <a:cubicBezTo>
                  <a:pt x="222215" y="214313"/>
                  <a:pt x="228600" y="207928"/>
                  <a:pt x="228600" y="200025"/>
                </a:cubicBezTo>
                <a:cubicBezTo>
                  <a:pt x="228600" y="192122"/>
                  <a:pt x="222215" y="185738"/>
                  <a:pt x="214313" y="185738"/>
                </a:cubicBezTo>
                <a:lnTo>
                  <a:pt x="35719" y="185738"/>
                </a:lnTo>
                <a:cubicBezTo>
                  <a:pt x="31790" y="185738"/>
                  <a:pt x="28575" y="182523"/>
                  <a:pt x="28575" y="178594"/>
                </a:cubicBezTo>
                <a:lnTo>
                  <a:pt x="28575" y="28575"/>
                </a:lnTo>
                <a:close/>
                <a:moveTo>
                  <a:pt x="210116" y="67241"/>
                </a:moveTo>
                <a:cubicBezTo>
                  <a:pt x="215697" y="61659"/>
                  <a:pt x="215697" y="52596"/>
                  <a:pt x="210116" y="47015"/>
                </a:cubicBezTo>
                <a:cubicBezTo>
                  <a:pt x="204534" y="41434"/>
                  <a:pt x="195471" y="41434"/>
                  <a:pt x="189890" y="47015"/>
                </a:cubicBezTo>
                <a:lnTo>
                  <a:pt x="142875" y="94074"/>
                </a:lnTo>
                <a:lnTo>
                  <a:pt x="117247" y="68491"/>
                </a:lnTo>
                <a:cubicBezTo>
                  <a:pt x="111666" y="62910"/>
                  <a:pt x="102602" y="62910"/>
                  <a:pt x="97021" y="68491"/>
                </a:cubicBezTo>
                <a:lnTo>
                  <a:pt x="54159" y="111353"/>
                </a:lnTo>
                <a:cubicBezTo>
                  <a:pt x="48578" y="116934"/>
                  <a:pt x="48578" y="125998"/>
                  <a:pt x="54159" y="131579"/>
                </a:cubicBezTo>
                <a:cubicBezTo>
                  <a:pt x="59740" y="137160"/>
                  <a:pt x="68803" y="137160"/>
                  <a:pt x="74384" y="131579"/>
                </a:cubicBezTo>
                <a:lnTo>
                  <a:pt x="107156" y="98807"/>
                </a:lnTo>
                <a:lnTo>
                  <a:pt x="132784" y="124435"/>
                </a:lnTo>
                <a:cubicBezTo>
                  <a:pt x="138366" y="130016"/>
                  <a:pt x="147429" y="130016"/>
                  <a:pt x="153010" y="124435"/>
                </a:cubicBezTo>
                <a:lnTo>
                  <a:pt x="210160" y="6728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8318421" y="2095500"/>
            <a:ext cx="3400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World Committee Member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318421" y="2438400"/>
            <a:ext cx="3381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Trade &amp; Commerce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318421" y="2819400"/>
            <a:ext cx="3381375" cy="1628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Global Chamber of Trade, Business &amp; Commerce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– Strategic leadership in international trade development and economic cooperation.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318421" y="4568192"/>
            <a:ext cx="3305175" cy="7620"/>
          </a:xfrm>
          <a:custGeom>
            <a:avLst/>
            <a:gdLst/>
            <a:ahLst/>
            <a:cxnLst/>
            <a:rect l="l" t="t" r="r" b="b"/>
            <a:pathLst>
              <a:path w="3305175" h="7620">
                <a:moveTo>
                  <a:pt x="0" y="0"/>
                </a:moveTo>
                <a:lnTo>
                  <a:pt x="3305175" y="0"/>
                </a:lnTo>
                <a:lnTo>
                  <a:pt x="3305175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B0A59A">
              <a:alpha val="30196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8337471" y="4709159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52090" y="12502"/>
                </a:moveTo>
                <a:lnTo>
                  <a:pt x="81260" y="12502"/>
                </a:lnTo>
                <a:cubicBezTo>
                  <a:pt x="82406" y="12502"/>
                  <a:pt x="83344" y="13439"/>
                  <a:pt x="83344" y="14585"/>
                </a:cubicBezTo>
                <a:lnTo>
                  <a:pt x="83344" y="25003"/>
                </a:lnTo>
                <a:lnTo>
                  <a:pt x="50006" y="25003"/>
                </a:lnTo>
                <a:lnTo>
                  <a:pt x="50006" y="14585"/>
                </a:lnTo>
                <a:cubicBezTo>
                  <a:pt x="50006" y="13439"/>
                  <a:pt x="50944" y="12502"/>
                  <a:pt x="52090" y="12502"/>
                </a:cubicBezTo>
                <a:close/>
                <a:moveTo>
                  <a:pt x="37505" y="14585"/>
                </a:moveTo>
                <a:lnTo>
                  <a:pt x="37505" y="25003"/>
                </a:lnTo>
                <a:lnTo>
                  <a:pt x="16669" y="25003"/>
                </a:lnTo>
                <a:cubicBezTo>
                  <a:pt x="7475" y="25003"/>
                  <a:pt x="0" y="32478"/>
                  <a:pt x="0" y="41672"/>
                </a:cubicBezTo>
                <a:lnTo>
                  <a:pt x="0" y="66675"/>
                </a:lnTo>
                <a:lnTo>
                  <a:pt x="133350" y="66675"/>
                </a:lnTo>
                <a:lnTo>
                  <a:pt x="133350" y="41672"/>
                </a:lnTo>
                <a:cubicBezTo>
                  <a:pt x="133350" y="32478"/>
                  <a:pt x="125875" y="25003"/>
                  <a:pt x="116681" y="25003"/>
                </a:cubicBezTo>
                <a:lnTo>
                  <a:pt x="95845" y="25003"/>
                </a:lnTo>
                <a:lnTo>
                  <a:pt x="95845" y="14585"/>
                </a:lnTo>
                <a:cubicBezTo>
                  <a:pt x="95845" y="6537"/>
                  <a:pt x="89308" y="0"/>
                  <a:pt x="81260" y="0"/>
                </a:cubicBezTo>
                <a:lnTo>
                  <a:pt x="52090" y="0"/>
                </a:lnTo>
                <a:cubicBezTo>
                  <a:pt x="44042" y="0"/>
                  <a:pt x="37505" y="6537"/>
                  <a:pt x="37505" y="14585"/>
                </a:cubicBezTo>
                <a:close/>
                <a:moveTo>
                  <a:pt x="133350" y="79177"/>
                </a:moveTo>
                <a:lnTo>
                  <a:pt x="83344" y="79177"/>
                </a:lnTo>
                <a:lnTo>
                  <a:pt x="83344" y="83344"/>
                </a:lnTo>
                <a:cubicBezTo>
                  <a:pt x="83344" y="87954"/>
                  <a:pt x="79619" y="91678"/>
                  <a:pt x="75009" y="91678"/>
                </a:cubicBezTo>
                <a:lnTo>
                  <a:pt x="58341" y="91678"/>
                </a:lnTo>
                <a:cubicBezTo>
                  <a:pt x="53731" y="91678"/>
                  <a:pt x="50006" y="87954"/>
                  <a:pt x="50006" y="83344"/>
                </a:cubicBezTo>
                <a:lnTo>
                  <a:pt x="50006" y="79177"/>
                </a:lnTo>
                <a:lnTo>
                  <a:pt x="0" y="79177"/>
                </a:lnTo>
                <a:lnTo>
                  <a:pt x="0" y="108347"/>
                </a:lnTo>
                <a:cubicBezTo>
                  <a:pt x="0" y="117541"/>
                  <a:pt x="7475" y="125016"/>
                  <a:pt x="16669" y="125016"/>
                </a:cubicBezTo>
                <a:lnTo>
                  <a:pt x="116681" y="125016"/>
                </a:lnTo>
                <a:cubicBezTo>
                  <a:pt x="125875" y="125016"/>
                  <a:pt x="133350" y="117541"/>
                  <a:pt x="133350" y="108347"/>
                </a:cubicBezTo>
                <a:lnTo>
                  <a:pt x="133350" y="79177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31" name="Text 29"/>
          <p:cNvSpPr/>
          <p:nvPr/>
        </p:nvSpPr>
        <p:spPr>
          <a:xfrm>
            <a:off x="8547021" y="4686300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Economic focus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381000" y="5257800"/>
            <a:ext cx="11430000" cy="1219200"/>
          </a:xfrm>
          <a:custGeom>
            <a:avLst/>
            <a:gdLst/>
            <a:ahLst/>
            <a:cxnLst/>
            <a:rect l="l" t="t" r="r" b="b"/>
            <a:pathLst>
              <a:path w="11430000" h="1219200">
                <a:moveTo>
                  <a:pt x="0" y="0"/>
                </a:moveTo>
                <a:lnTo>
                  <a:pt x="11430000" y="0"/>
                </a:lnTo>
                <a:lnTo>
                  <a:pt x="114300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3" name="Shape 31"/>
          <p:cNvSpPr/>
          <p:nvPr/>
        </p:nvSpPr>
        <p:spPr>
          <a:xfrm>
            <a:off x="657225" y="5695950"/>
            <a:ext cx="257175" cy="342900"/>
          </a:xfrm>
          <a:custGeom>
            <a:avLst/>
            <a:gdLst/>
            <a:ahLst/>
            <a:cxnLst/>
            <a:rect l="l" t="t" r="r" b="b"/>
            <a:pathLst>
              <a:path w="257175" h="342900">
                <a:moveTo>
                  <a:pt x="196163" y="257175"/>
                </a:moveTo>
                <a:cubicBezTo>
                  <a:pt x="201052" y="242240"/>
                  <a:pt x="210830" y="228712"/>
                  <a:pt x="221880" y="217058"/>
                </a:cubicBezTo>
                <a:cubicBezTo>
                  <a:pt x="243780" y="194020"/>
                  <a:pt x="257175" y="162878"/>
                  <a:pt x="257175" y="128588"/>
                </a:cubicBezTo>
                <a:cubicBezTo>
                  <a:pt x="257175" y="57596"/>
                  <a:pt x="199579" y="0"/>
                  <a:pt x="128587" y="0"/>
                </a:cubicBezTo>
                <a:cubicBezTo>
                  <a:pt x="57596" y="0"/>
                  <a:pt x="0" y="57596"/>
                  <a:pt x="0" y="128588"/>
                </a:cubicBezTo>
                <a:cubicBezTo>
                  <a:pt x="0" y="162878"/>
                  <a:pt x="13395" y="194020"/>
                  <a:pt x="35295" y="217058"/>
                </a:cubicBezTo>
                <a:cubicBezTo>
                  <a:pt x="46345" y="228712"/>
                  <a:pt x="56190" y="242240"/>
                  <a:pt x="61012" y="257175"/>
                </a:cubicBezTo>
                <a:lnTo>
                  <a:pt x="196096" y="257175"/>
                </a:lnTo>
                <a:close/>
                <a:moveTo>
                  <a:pt x="192881" y="289322"/>
                </a:moveTo>
                <a:lnTo>
                  <a:pt x="64294" y="289322"/>
                </a:lnTo>
                <a:lnTo>
                  <a:pt x="64294" y="300038"/>
                </a:lnTo>
                <a:cubicBezTo>
                  <a:pt x="64294" y="329639"/>
                  <a:pt x="88270" y="353616"/>
                  <a:pt x="117872" y="353616"/>
                </a:cubicBezTo>
                <a:lnTo>
                  <a:pt x="139303" y="353616"/>
                </a:lnTo>
                <a:cubicBezTo>
                  <a:pt x="168905" y="353616"/>
                  <a:pt x="192881" y="329639"/>
                  <a:pt x="192881" y="300038"/>
                </a:cubicBezTo>
                <a:lnTo>
                  <a:pt x="192881" y="289322"/>
                </a:lnTo>
                <a:close/>
                <a:moveTo>
                  <a:pt x="123230" y="75009"/>
                </a:moveTo>
                <a:cubicBezTo>
                  <a:pt x="96575" y="75009"/>
                  <a:pt x="75009" y="96575"/>
                  <a:pt x="75009" y="123230"/>
                </a:cubicBezTo>
                <a:cubicBezTo>
                  <a:pt x="75009" y="132137"/>
                  <a:pt x="67843" y="139303"/>
                  <a:pt x="58936" y="139303"/>
                </a:cubicBezTo>
                <a:cubicBezTo>
                  <a:pt x="50029" y="139303"/>
                  <a:pt x="42863" y="132137"/>
                  <a:pt x="42863" y="123230"/>
                </a:cubicBezTo>
                <a:cubicBezTo>
                  <a:pt x="42863" y="78827"/>
                  <a:pt x="78827" y="42863"/>
                  <a:pt x="123230" y="42863"/>
                </a:cubicBezTo>
                <a:cubicBezTo>
                  <a:pt x="132137" y="42863"/>
                  <a:pt x="139303" y="50029"/>
                  <a:pt x="139303" y="58936"/>
                </a:cubicBezTo>
                <a:cubicBezTo>
                  <a:pt x="139303" y="67843"/>
                  <a:pt x="132137" y="75009"/>
                  <a:pt x="123230" y="7500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1228725" y="5448300"/>
            <a:ext cx="10487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Strategic Impact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228725" y="5791200"/>
            <a:ext cx="104679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These appointments reflect Dr. Shaziya's expertise in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peace diplomacy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human rights advocacy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and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economic development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—positioning her as a key voice in global governance.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57200"/>
            <a:ext cx="533400" cy="38100"/>
          </a:xfrm>
          <a:custGeom>
            <a:avLst/>
            <a:gdLst/>
            <a:ahLst/>
            <a:cxnLst/>
            <a:rect l="l" t="t" r="r" b="b"/>
            <a:pathLst>
              <a:path w="533400" h="38100">
                <a:moveTo>
                  <a:pt x="0" y="0"/>
                </a:moveTo>
                <a:lnTo>
                  <a:pt x="533400" y="0"/>
                </a:lnTo>
                <a:lnTo>
                  <a:pt x="533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" name="Text 1"/>
          <p:cNvSpPr/>
          <p:nvPr/>
        </p:nvSpPr>
        <p:spPr>
          <a:xfrm>
            <a:off x="1028700" y="381000"/>
            <a:ext cx="2895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263" kern="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Appointments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Education, Sports &amp; Business Networks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181100"/>
            <a:ext cx="5638800" cy="2571750"/>
          </a:xfrm>
          <a:custGeom>
            <a:avLst/>
            <a:gdLst/>
            <a:ahLst/>
            <a:cxnLst/>
            <a:rect l="l" t="t" r="r" b="b"/>
            <a:pathLst>
              <a:path w="5638800" h="2571750">
                <a:moveTo>
                  <a:pt x="0" y="0"/>
                </a:moveTo>
                <a:lnTo>
                  <a:pt x="5638800" y="0"/>
                </a:lnTo>
                <a:lnTo>
                  <a:pt x="56388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6" name="Shape 4"/>
          <p:cNvSpPr/>
          <p:nvPr/>
        </p:nvSpPr>
        <p:spPr>
          <a:xfrm>
            <a:off x="571500" y="13906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7" name="Shape 5"/>
          <p:cNvSpPr/>
          <p:nvPr/>
        </p:nvSpPr>
        <p:spPr>
          <a:xfrm>
            <a:off x="716756" y="152400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83455" y="47625"/>
                </a:moveTo>
                <a:lnTo>
                  <a:pt x="51978" y="-4800"/>
                </a:lnTo>
                <a:cubicBezTo>
                  <a:pt x="49560" y="-8818"/>
                  <a:pt x="44500" y="-10269"/>
                  <a:pt x="40332" y="-8186"/>
                </a:cubicBezTo>
                <a:lnTo>
                  <a:pt x="8111" y="7925"/>
                </a:lnTo>
                <a:cubicBezTo>
                  <a:pt x="3683" y="10120"/>
                  <a:pt x="1898" y="15478"/>
                  <a:pt x="4093" y="19906"/>
                </a:cubicBezTo>
                <a:lnTo>
                  <a:pt x="29989" y="71661"/>
                </a:lnTo>
                <a:cubicBezTo>
                  <a:pt x="18790" y="84274"/>
                  <a:pt x="12018" y="100868"/>
                  <a:pt x="12018" y="119063"/>
                </a:cubicBezTo>
                <a:cubicBezTo>
                  <a:pt x="12018" y="158502"/>
                  <a:pt x="44016" y="190500"/>
                  <a:pt x="83455" y="190500"/>
                </a:cubicBezTo>
                <a:cubicBezTo>
                  <a:pt x="122895" y="190500"/>
                  <a:pt x="154893" y="158502"/>
                  <a:pt x="154893" y="119063"/>
                </a:cubicBezTo>
                <a:cubicBezTo>
                  <a:pt x="154893" y="100868"/>
                  <a:pt x="148084" y="84274"/>
                  <a:pt x="136922" y="71661"/>
                </a:cubicBezTo>
                <a:lnTo>
                  <a:pt x="162818" y="19906"/>
                </a:lnTo>
                <a:cubicBezTo>
                  <a:pt x="165013" y="15478"/>
                  <a:pt x="163227" y="10120"/>
                  <a:pt x="158837" y="7925"/>
                </a:cubicBezTo>
                <a:lnTo>
                  <a:pt x="126578" y="-8223"/>
                </a:lnTo>
                <a:cubicBezTo>
                  <a:pt x="122411" y="-10306"/>
                  <a:pt x="117314" y="-8818"/>
                  <a:pt x="114933" y="-4837"/>
                </a:cubicBezTo>
                <a:lnTo>
                  <a:pt x="83455" y="47625"/>
                </a:lnTo>
                <a:close/>
                <a:moveTo>
                  <a:pt x="94915" y="100645"/>
                </a:moveTo>
                <a:cubicBezTo>
                  <a:pt x="95436" y="101687"/>
                  <a:pt x="96403" y="102394"/>
                  <a:pt x="97520" y="102543"/>
                </a:cubicBezTo>
                <a:lnTo>
                  <a:pt x="116160" y="105259"/>
                </a:lnTo>
                <a:cubicBezTo>
                  <a:pt x="119025" y="105668"/>
                  <a:pt x="120142" y="109165"/>
                  <a:pt x="118095" y="111212"/>
                </a:cubicBezTo>
                <a:lnTo>
                  <a:pt x="104589" y="124383"/>
                </a:lnTo>
                <a:cubicBezTo>
                  <a:pt x="103770" y="125202"/>
                  <a:pt x="103398" y="126318"/>
                  <a:pt x="103584" y="127471"/>
                </a:cubicBezTo>
                <a:lnTo>
                  <a:pt x="106784" y="146038"/>
                </a:lnTo>
                <a:cubicBezTo>
                  <a:pt x="107268" y="148865"/>
                  <a:pt x="104291" y="151061"/>
                  <a:pt x="101724" y="149721"/>
                </a:cubicBezTo>
                <a:lnTo>
                  <a:pt x="85055" y="140940"/>
                </a:lnTo>
                <a:cubicBezTo>
                  <a:pt x="84051" y="140419"/>
                  <a:pt x="82823" y="140419"/>
                  <a:pt x="81818" y="140940"/>
                </a:cubicBezTo>
                <a:lnTo>
                  <a:pt x="65150" y="149721"/>
                </a:lnTo>
                <a:cubicBezTo>
                  <a:pt x="62582" y="151061"/>
                  <a:pt x="59606" y="148903"/>
                  <a:pt x="60089" y="146038"/>
                </a:cubicBezTo>
                <a:lnTo>
                  <a:pt x="63289" y="127471"/>
                </a:lnTo>
                <a:cubicBezTo>
                  <a:pt x="63475" y="126355"/>
                  <a:pt x="63103" y="125202"/>
                  <a:pt x="62285" y="124383"/>
                </a:cubicBezTo>
                <a:lnTo>
                  <a:pt x="48778" y="111212"/>
                </a:lnTo>
                <a:cubicBezTo>
                  <a:pt x="46695" y="109203"/>
                  <a:pt x="47848" y="105705"/>
                  <a:pt x="50713" y="105259"/>
                </a:cubicBezTo>
                <a:lnTo>
                  <a:pt x="69354" y="102543"/>
                </a:lnTo>
                <a:cubicBezTo>
                  <a:pt x="70470" y="102394"/>
                  <a:pt x="71475" y="101650"/>
                  <a:pt x="71958" y="100645"/>
                </a:cubicBezTo>
                <a:lnTo>
                  <a:pt x="80293" y="83753"/>
                </a:lnTo>
                <a:cubicBezTo>
                  <a:pt x="81558" y="81149"/>
                  <a:pt x="85241" y="81149"/>
                  <a:pt x="86544" y="83753"/>
                </a:cubicBezTo>
                <a:lnTo>
                  <a:pt x="94878" y="10064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1143000" y="1371600"/>
            <a:ext cx="1504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Vice President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43000" y="1638300"/>
            <a:ext cx="1485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Women's Committee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71500" y="1981200"/>
            <a:ext cx="5343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IOF International Olympic Federation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71500" y="2362200"/>
            <a:ext cx="5334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2C2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Leadership role advancing women's participation in international sports and athletic diplomacy.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71500" y="3215642"/>
            <a:ext cx="5257800" cy="7620"/>
          </a:xfrm>
          <a:custGeom>
            <a:avLst/>
            <a:gdLst/>
            <a:ahLst/>
            <a:cxnLst/>
            <a:rect l="l" t="t" r="r" b="b"/>
            <a:pathLst>
              <a:path w="5257800" h="7620">
                <a:moveTo>
                  <a:pt x="0" y="0"/>
                </a:moveTo>
                <a:lnTo>
                  <a:pt x="5257800" y="0"/>
                </a:lnTo>
                <a:lnTo>
                  <a:pt x="525780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B0A59A">
              <a:alpha val="30196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00075" y="3364232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76349" y="-9525"/>
                </a:moveTo>
                <a:cubicBezTo>
                  <a:pt x="85549" y="-9525"/>
                  <a:pt x="93018" y="-2056"/>
                  <a:pt x="93018" y="7144"/>
                </a:cubicBezTo>
                <a:cubicBezTo>
                  <a:pt x="93018" y="16343"/>
                  <a:pt x="85549" y="23813"/>
                  <a:pt x="76349" y="23813"/>
                </a:cubicBezTo>
                <a:cubicBezTo>
                  <a:pt x="67149" y="23813"/>
                  <a:pt x="59680" y="16343"/>
                  <a:pt x="59680" y="7144"/>
                </a:cubicBezTo>
                <a:cubicBezTo>
                  <a:pt x="59680" y="-2056"/>
                  <a:pt x="67149" y="-9525"/>
                  <a:pt x="76349" y="-9525"/>
                </a:cubicBezTo>
                <a:close/>
                <a:moveTo>
                  <a:pt x="36790" y="52388"/>
                </a:moveTo>
                <a:cubicBezTo>
                  <a:pt x="35808" y="52388"/>
                  <a:pt x="34945" y="52983"/>
                  <a:pt x="34588" y="53876"/>
                </a:cubicBezTo>
                <a:lnTo>
                  <a:pt x="28039" y="70217"/>
                </a:lnTo>
                <a:cubicBezTo>
                  <a:pt x="26075" y="75099"/>
                  <a:pt x="20538" y="77480"/>
                  <a:pt x="15657" y="75515"/>
                </a:cubicBezTo>
                <a:cubicBezTo>
                  <a:pt x="10775" y="73551"/>
                  <a:pt x="8394" y="68014"/>
                  <a:pt x="10358" y="63133"/>
                </a:cubicBezTo>
                <a:lnTo>
                  <a:pt x="16877" y="46792"/>
                </a:lnTo>
                <a:cubicBezTo>
                  <a:pt x="20151" y="38666"/>
                  <a:pt x="28009" y="33338"/>
                  <a:pt x="36790" y="33338"/>
                </a:cubicBezTo>
                <a:lnTo>
                  <a:pt x="65752" y="33338"/>
                </a:lnTo>
                <a:cubicBezTo>
                  <a:pt x="74235" y="33338"/>
                  <a:pt x="82064" y="37832"/>
                  <a:pt x="86320" y="45154"/>
                </a:cubicBezTo>
                <a:lnTo>
                  <a:pt x="96083" y="61912"/>
                </a:lnTo>
                <a:lnTo>
                  <a:pt x="114419" y="61912"/>
                </a:lnTo>
                <a:cubicBezTo>
                  <a:pt x="119688" y="61912"/>
                  <a:pt x="123944" y="66169"/>
                  <a:pt x="123944" y="71438"/>
                </a:cubicBezTo>
                <a:cubicBezTo>
                  <a:pt x="123944" y="76706"/>
                  <a:pt x="119688" y="80962"/>
                  <a:pt x="114419" y="80962"/>
                </a:cubicBezTo>
                <a:lnTo>
                  <a:pt x="96083" y="80962"/>
                </a:lnTo>
                <a:cubicBezTo>
                  <a:pt x="89297" y="80962"/>
                  <a:pt x="83046" y="77361"/>
                  <a:pt x="79623" y="71497"/>
                </a:cubicBezTo>
                <a:lnTo>
                  <a:pt x="76646" y="66407"/>
                </a:lnTo>
                <a:lnTo>
                  <a:pt x="70485" y="87362"/>
                </a:lnTo>
                <a:lnTo>
                  <a:pt x="92928" y="94089"/>
                </a:lnTo>
                <a:cubicBezTo>
                  <a:pt x="101173" y="96560"/>
                  <a:pt x="105370" y="105698"/>
                  <a:pt x="101888" y="113586"/>
                </a:cubicBezTo>
                <a:lnTo>
                  <a:pt x="85040" y="151507"/>
                </a:lnTo>
                <a:cubicBezTo>
                  <a:pt x="82897" y="156329"/>
                  <a:pt x="77272" y="158472"/>
                  <a:pt x="72479" y="156329"/>
                </a:cubicBezTo>
                <a:cubicBezTo>
                  <a:pt x="67687" y="154186"/>
                  <a:pt x="65514" y="148560"/>
                  <a:pt x="67657" y="143768"/>
                </a:cubicBezTo>
                <a:lnTo>
                  <a:pt x="82302" y="110788"/>
                </a:lnTo>
                <a:lnTo>
                  <a:pt x="53757" y="102215"/>
                </a:lnTo>
                <a:cubicBezTo>
                  <a:pt x="44023" y="99298"/>
                  <a:pt x="38279" y="89208"/>
                  <a:pt x="40749" y="79355"/>
                </a:cubicBezTo>
                <a:lnTo>
                  <a:pt x="47506" y="52388"/>
                </a:lnTo>
                <a:lnTo>
                  <a:pt x="36820" y="52388"/>
                </a:lnTo>
                <a:close/>
                <a:moveTo>
                  <a:pt x="34409" y="106263"/>
                </a:moveTo>
                <a:cubicBezTo>
                  <a:pt x="38368" y="110698"/>
                  <a:pt x="43547" y="114092"/>
                  <a:pt x="49649" y="115907"/>
                </a:cubicBezTo>
                <a:lnTo>
                  <a:pt x="51048" y="116324"/>
                </a:lnTo>
                <a:lnTo>
                  <a:pt x="48994" y="122069"/>
                </a:lnTo>
                <a:cubicBezTo>
                  <a:pt x="47268" y="126921"/>
                  <a:pt x="44232" y="131237"/>
                  <a:pt x="40273" y="134511"/>
                </a:cubicBezTo>
                <a:lnTo>
                  <a:pt x="15746" y="154722"/>
                </a:lnTo>
                <a:cubicBezTo>
                  <a:pt x="11698" y="158055"/>
                  <a:pt x="5685" y="157490"/>
                  <a:pt x="2351" y="153442"/>
                </a:cubicBezTo>
                <a:cubicBezTo>
                  <a:pt x="-982" y="149394"/>
                  <a:pt x="-417" y="143381"/>
                  <a:pt x="3631" y="140047"/>
                </a:cubicBezTo>
                <a:lnTo>
                  <a:pt x="28158" y="119836"/>
                </a:lnTo>
                <a:cubicBezTo>
                  <a:pt x="29498" y="118735"/>
                  <a:pt x="30480" y="117306"/>
                  <a:pt x="31075" y="115699"/>
                </a:cubicBezTo>
                <a:lnTo>
                  <a:pt x="34409" y="106263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4" name="Text 12"/>
          <p:cNvSpPr/>
          <p:nvPr/>
        </p:nvSpPr>
        <p:spPr>
          <a:xfrm>
            <a:off x="819150" y="333375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Sports diplomacy &amp; gender equity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172200" y="1181100"/>
            <a:ext cx="5638800" cy="2571750"/>
          </a:xfrm>
          <a:custGeom>
            <a:avLst/>
            <a:gdLst/>
            <a:ahLst/>
            <a:cxnLst/>
            <a:rect l="l" t="t" r="r" b="b"/>
            <a:pathLst>
              <a:path w="5638800" h="2571750">
                <a:moveTo>
                  <a:pt x="0" y="0"/>
                </a:moveTo>
                <a:lnTo>
                  <a:pt x="5638800" y="0"/>
                </a:lnTo>
                <a:lnTo>
                  <a:pt x="56388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16" name="Shape 14"/>
          <p:cNvSpPr/>
          <p:nvPr/>
        </p:nvSpPr>
        <p:spPr>
          <a:xfrm>
            <a:off x="6362700" y="13906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7" name="Shape 15"/>
          <p:cNvSpPr/>
          <p:nvPr/>
        </p:nvSpPr>
        <p:spPr>
          <a:xfrm>
            <a:off x="6484144" y="152400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7859" y="72851"/>
                </a:moveTo>
                <a:lnTo>
                  <a:pt x="95696" y="104887"/>
                </a:lnTo>
                <a:cubicBezTo>
                  <a:pt x="99343" y="106375"/>
                  <a:pt x="103212" y="107156"/>
                  <a:pt x="107156" y="107156"/>
                </a:cubicBezTo>
                <a:cubicBezTo>
                  <a:pt x="111100" y="107156"/>
                  <a:pt x="114970" y="106375"/>
                  <a:pt x="118616" y="104887"/>
                </a:cubicBezTo>
                <a:lnTo>
                  <a:pt x="208806" y="67754"/>
                </a:lnTo>
                <a:cubicBezTo>
                  <a:pt x="212154" y="66377"/>
                  <a:pt x="214313" y="63140"/>
                  <a:pt x="214313" y="59531"/>
                </a:cubicBezTo>
                <a:cubicBezTo>
                  <a:pt x="214313" y="55922"/>
                  <a:pt x="212154" y="52685"/>
                  <a:pt x="208806" y="51308"/>
                </a:cubicBezTo>
                <a:lnTo>
                  <a:pt x="118616" y="14176"/>
                </a:lnTo>
                <a:cubicBezTo>
                  <a:pt x="114970" y="12688"/>
                  <a:pt x="111100" y="11906"/>
                  <a:pt x="107156" y="11906"/>
                </a:cubicBezTo>
                <a:cubicBezTo>
                  <a:pt x="103212" y="11906"/>
                  <a:pt x="99343" y="12688"/>
                  <a:pt x="95696" y="14176"/>
                </a:cubicBezTo>
                <a:lnTo>
                  <a:pt x="5507" y="51308"/>
                </a:lnTo>
                <a:cubicBezTo>
                  <a:pt x="2158" y="52685"/>
                  <a:pt x="0" y="55922"/>
                  <a:pt x="0" y="59531"/>
                </a:cubicBezTo>
                <a:lnTo>
                  <a:pt x="0" y="169664"/>
                </a:lnTo>
                <a:cubicBezTo>
                  <a:pt x="0" y="174613"/>
                  <a:pt x="3981" y="178594"/>
                  <a:pt x="8930" y="178594"/>
                </a:cubicBezTo>
                <a:cubicBezTo>
                  <a:pt x="13878" y="178594"/>
                  <a:pt x="17859" y="174613"/>
                  <a:pt x="17859" y="169664"/>
                </a:cubicBezTo>
                <a:lnTo>
                  <a:pt x="17859" y="72851"/>
                </a:lnTo>
                <a:close/>
                <a:moveTo>
                  <a:pt x="35719" y="99529"/>
                </a:moveTo>
                <a:lnTo>
                  <a:pt x="35719" y="142875"/>
                </a:lnTo>
                <a:cubicBezTo>
                  <a:pt x="35719" y="162595"/>
                  <a:pt x="67717" y="178594"/>
                  <a:pt x="107156" y="178594"/>
                </a:cubicBezTo>
                <a:cubicBezTo>
                  <a:pt x="146596" y="178594"/>
                  <a:pt x="178594" y="162595"/>
                  <a:pt x="178594" y="142875"/>
                </a:cubicBezTo>
                <a:lnTo>
                  <a:pt x="178594" y="99492"/>
                </a:lnTo>
                <a:lnTo>
                  <a:pt x="125425" y="121407"/>
                </a:lnTo>
                <a:cubicBezTo>
                  <a:pt x="119621" y="123788"/>
                  <a:pt x="113444" y="125016"/>
                  <a:pt x="107156" y="125016"/>
                </a:cubicBezTo>
                <a:cubicBezTo>
                  <a:pt x="100868" y="125016"/>
                  <a:pt x="94692" y="123788"/>
                  <a:pt x="88888" y="121407"/>
                </a:cubicBezTo>
                <a:lnTo>
                  <a:pt x="35719" y="9949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6934200" y="1371600"/>
            <a:ext cx="1390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Project Director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934200" y="163830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Asia Representative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362700" y="1981200"/>
            <a:ext cx="5343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American International Education Federation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362700" y="2362200"/>
            <a:ext cx="5334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2C2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Directing educational initiatives and institutional partnerships across Asian markets.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362700" y="3215642"/>
            <a:ext cx="5257800" cy="7620"/>
          </a:xfrm>
          <a:custGeom>
            <a:avLst/>
            <a:gdLst/>
            <a:ahLst/>
            <a:cxnLst/>
            <a:rect l="l" t="t" r="r" b="b"/>
            <a:pathLst>
              <a:path w="5257800" h="7620">
                <a:moveTo>
                  <a:pt x="0" y="0"/>
                </a:moveTo>
                <a:lnTo>
                  <a:pt x="5257800" y="0"/>
                </a:lnTo>
                <a:lnTo>
                  <a:pt x="525780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B0A59A">
              <a:alpha val="30196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6391275" y="3364232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14300" y="152400"/>
                </a:moveTo>
                <a:lnTo>
                  <a:pt x="28575" y="152400"/>
                </a:lnTo>
                <a:cubicBezTo>
                  <a:pt x="12799" y="152400"/>
                  <a:pt x="0" y="139601"/>
                  <a:pt x="0" y="123825"/>
                </a:cubicBezTo>
                <a:lnTo>
                  <a:pt x="0" y="28575"/>
                </a:lnTo>
                <a:cubicBezTo>
                  <a:pt x="0" y="12799"/>
                  <a:pt x="12799" y="0"/>
                  <a:pt x="28575" y="0"/>
                </a:cubicBezTo>
                <a:lnTo>
                  <a:pt x="119062" y="0"/>
                </a:lnTo>
                <a:cubicBezTo>
                  <a:pt x="126950" y="0"/>
                  <a:pt x="133350" y="6400"/>
                  <a:pt x="133350" y="14288"/>
                </a:cubicBezTo>
                <a:lnTo>
                  <a:pt x="133350" y="100013"/>
                </a:lnTo>
                <a:cubicBezTo>
                  <a:pt x="133350" y="106234"/>
                  <a:pt x="129361" y="111532"/>
                  <a:pt x="123825" y="113496"/>
                </a:cubicBezTo>
                <a:lnTo>
                  <a:pt x="123825" y="133350"/>
                </a:lnTo>
                <a:cubicBezTo>
                  <a:pt x="129094" y="133350"/>
                  <a:pt x="133350" y="137606"/>
                  <a:pt x="133350" y="142875"/>
                </a:cubicBezTo>
                <a:cubicBezTo>
                  <a:pt x="133350" y="148144"/>
                  <a:pt x="129094" y="152400"/>
                  <a:pt x="123825" y="152400"/>
                </a:cubicBezTo>
                <a:lnTo>
                  <a:pt x="114300" y="152400"/>
                </a:lnTo>
                <a:close/>
                <a:moveTo>
                  <a:pt x="28575" y="114300"/>
                </a:moveTo>
                <a:cubicBezTo>
                  <a:pt x="23306" y="114300"/>
                  <a:pt x="19050" y="118556"/>
                  <a:pt x="19050" y="123825"/>
                </a:cubicBezTo>
                <a:cubicBezTo>
                  <a:pt x="19050" y="129094"/>
                  <a:pt x="23306" y="133350"/>
                  <a:pt x="28575" y="133350"/>
                </a:cubicBezTo>
                <a:lnTo>
                  <a:pt x="104775" y="133350"/>
                </a:lnTo>
                <a:lnTo>
                  <a:pt x="104775" y="114300"/>
                </a:lnTo>
                <a:lnTo>
                  <a:pt x="28575" y="114300"/>
                </a:lnTo>
                <a:close/>
                <a:moveTo>
                  <a:pt x="38100" y="45244"/>
                </a:moveTo>
                <a:cubicBezTo>
                  <a:pt x="38100" y="49203"/>
                  <a:pt x="41285" y="52388"/>
                  <a:pt x="45244" y="52388"/>
                </a:cubicBezTo>
                <a:lnTo>
                  <a:pt x="97631" y="52388"/>
                </a:lnTo>
                <a:cubicBezTo>
                  <a:pt x="101590" y="52388"/>
                  <a:pt x="104775" y="49203"/>
                  <a:pt x="104775" y="45244"/>
                </a:cubicBezTo>
                <a:cubicBezTo>
                  <a:pt x="104775" y="41285"/>
                  <a:pt x="101590" y="38100"/>
                  <a:pt x="97631" y="38100"/>
                </a:cubicBezTo>
                <a:lnTo>
                  <a:pt x="45244" y="38100"/>
                </a:lnTo>
                <a:cubicBezTo>
                  <a:pt x="41285" y="38100"/>
                  <a:pt x="38100" y="41285"/>
                  <a:pt x="38100" y="45244"/>
                </a:cubicBezTo>
                <a:close/>
                <a:moveTo>
                  <a:pt x="45244" y="66675"/>
                </a:moveTo>
                <a:cubicBezTo>
                  <a:pt x="41285" y="66675"/>
                  <a:pt x="38100" y="69860"/>
                  <a:pt x="38100" y="73819"/>
                </a:cubicBezTo>
                <a:cubicBezTo>
                  <a:pt x="38100" y="77778"/>
                  <a:pt x="41285" y="80962"/>
                  <a:pt x="45244" y="80962"/>
                </a:cubicBezTo>
                <a:lnTo>
                  <a:pt x="97631" y="80962"/>
                </a:lnTo>
                <a:cubicBezTo>
                  <a:pt x="101590" y="80962"/>
                  <a:pt x="104775" y="77778"/>
                  <a:pt x="104775" y="73819"/>
                </a:cubicBezTo>
                <a:cubicBezTo>
                  <a:pt x="104775" y="69860"/>
                  <a:pt x="101590" y="66675"/>
                  <a:pt x="97631" y="66675"/>
                </a:cubicBezTo>
                <a:lnTo>
                  <a:pt x="45244" y="66675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4" name="Text 22"/>
          <p:cNvSpPr/>
          <p:nvPr/>
        </p:nvSpPr>
        <p:spPr>
          <a:xfrm>
            <a:off x="6610350" y="333375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education collaboration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381000" y="3905250"/>
            <a:ext cx="5638800" cy="2571750"/>
          </a:xfrm>
          <a:custGeom>
            <a:avLst/>
            <a:gdLst/>
            <a:ahLst/>
            <a:cxnLst/>
            <a:rect l="l" t="t" r="r" b="b"/>
            <a:pathLst>
              <a:path w="5638800" h="2571750">
                <a:moveTo>
                  <a:pt x="0" y="0"/>
                </a:moveTo>
                <a:lnTo>
                  <a:pt x="5638800" y="0"/>
                </a:lnTo>
                <a:lnTo>
                  <a:pt x="56388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26" name="Shape 24"/>
          <p:cNvSpPr/>
          <p:nvPr/>
        </p:nvSpPr>
        <p:spPr>
          <a:xfrm>
            <a:off x="571500" y="4114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27" name="Shape 25"/>
          <p:cNvSpPr/>
          <p:nvPr/>
        </p:nvSpPr>
        <p:spPr>
          <a:xfrm>
            <a:off x="704850" y="42481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30932" y="104180"/>
                </a:moveTo>
                <a:lnTo>
                  <a:pt x="59903" y="104180"/>
                </a:lnTo>
                <a:cubicBezTo>
                  <a:pt x="60982" y="128178"/>
                  <a:pt x="66303" y="150279"/>
                  <a:pt x="73856" y="166464"/>
                </a:cubicBezTo>
                <a:cubicBezTo>
                  <a:pt x="78098" y="175580"/>
                  <a:pt x="82674" y="182017"/>
                  <a:pt x="86916" y="185961"/>
                </a:cubicBezTo>
                <a:cubicBezTo>
                  <a:pt x="91083" y="189867"/>
                  <a:pt x="93948" y="190500"/>
                  <a:pt x="95436" y="190500"/>
                </a:cubicBezTo>
                <a:cubicBezTo>
                  <a:pt x="96924" y="190500"/>
                  <a:pt x="99789" y="189867"/>
                  <a:pt x="103956" y="185961"/>
                </a:cubicBezTo>
                <a:cubicBezTo>
                  <a:pt x="108198" y="182017"/>
                  <a:pt x="112775" y="175543"/>
                  <a:pt x="117016" y="166464"/>
                </a:cubicBezTo>
                <a:cubicBezTo>
                  <a:pt x="124569" y="150279"/>
                  <a:pt x="129890" y="128178"/>
                  <a:pt x="130969" y="104180"/>
                </a:cubicBezTo>
                <a:close/>
                <a:moveTo>
                  <a:pt x="59866" y="86320"/>
                </a:moveTo>
                <a:lnTo>
                  <a:pt x="130894" y="86320"/>
                </a:lnTo>
                <a:cubicBezTo>
                  <a:pt x="129853" y="62322"/>
                  <a:pt x="124532" y="40221"/>
                  <a:pt x="116979" y="24036"/>
                </a:cubicBezTo>
                <a:cubicBezTo>
                  <a:pt x="112737" y="14957"/>
                  <a:pt x="108161" y="8483"/>
                  <a:pt x="103919" y="4539"/>
                </a:cubicBezTo>
                <a:cubicBezTo>
                  <a:pt x="99752" y="633"/>
                  <a:pt x="96887" y="0"/>
                  <a:pt x="95399" y="0"/>
                </a:cubicBezTo>
                <a:cubicBezTo>
                  <a:pt x="93911" y="0"/>
                  <a:pt x="91046" y="633"/>
                  <a:pt x="86878" y="4539"/>
                </a:cubicBezTo>
                <a:cubicBezTo>
                  <a:pt x="82637" y="8483"/>
                  <a:pt x="78060" y="14957"/>
                  <a:pt x="73819" y="24036"/>
                </a:cubicBezTo>
                <a:cubicBezTo>
                  <a:pt x="66266" y="40221"/>
                  <a:pt x="60945" y="62322"/>
                  <a:pt x="59866" y="86320"/>
                </a:cubicBezTo>
                <a:close/>
                <a:moveTo>
                  <a:pt x="42007" y="86320"/>
                </a:moveTo>
                <a:cubicBezTo>
                  <a:pt x="43309" y="54471"/>
                  <a:pt x="51532" y="24892"/>
                  <a:pt x="63550" y="5469"/>
                </a:cubicBezTo>
                <a:cubicBezTo>
                  <a:pt x="29282" y="17599"/>
                  <a:pt x="4056" y="48816"/>
                  <a:pt x="558" y="86320"/>
                </a:cubicBezTo>
                <a:lnTo>
                  <a:pt x="42007" y="86320"/>
                </a:lnTo>
                <a:close/>
                <a:moveTo>
                  <a:pt x="558" y="104180"/>
                </a:moveTo>
                <a:cubicBezTo>
                  <a:pt x="4056" y="141684"/>
                  <a:pt x="29282" y="172901"/>
                  <a:pt x="63550" y="185031"/>
                </a:cubicBezTo>
                <a:cubicBezTo>
                  <a:pt x="51532" y="165608"/>
                  <a:pt x="43309" y="136029"/>
                  <a:pt x="42007" y="104180"/>
                </a:cubicBezTo>
                <a:lnTo>
                  <a:pt x="558" y="104180"/>
                </a:lnTo>
                <a:close/>
                <a:moveTo>
                  <a:pt x="148791" y="104180"/>
                </a:moveTo>
                <a:cubicBezTo>
                  <a:pt x="147489" y="136029"/>
                  <a:pt x="139266" y="165608"/>
                  <a:pt x="127248" y="185031"/>
                </a:cubicBezTo>
                <a:cubicBezTo>
                  <a:pt x="161516" y="172864"/>
                  <a:pt x="186742" y="141684"/>
                  <a:pt x="190240" y="104180"/>
                </a:cubicBezTo>
                <a:lnTo>
                  <a:pt x="148791" y="104180"/>
                </a:lnTo>
                <a:close/>
                <a:moveTo>
                  <a:pt x="190240" y="86320"/>
                </a:moveTo>
                <a:cubicBezTo>
                  <a:pt x="186742" y="48816"/>
                  <a:pt x="161516" y="17599"/>
                  <a:pt x="127248" y="5469"/>
                </a:cubicBezTo>
                <a:cubicBezTo>
                  <a:pt x="139266" y="24892"/>
                  <a:pt x="147489" y="54471"/>
                  <a:pt x="148791" y="86320"/>
                </a:cubicBezTo>
                <a:lnTo>
                  <a:pt x="190240" y="8632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1143000" y="4095750"/>
            <a:ext cx="1876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Country Representative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143000" y="4362450"/>
            <a:ext cx="1857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Executive Member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71500" y="4705350"/>
            <a:ext cx="5343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Commonwealth Entrepreneurs Club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71500" y="5086350"/>
            <a:ext cx="5334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2C2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Representing entrepreneurial interests and business development within Commonwealth nations.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71500" y="5939792"/>
            <a:ext cx="5257800" cy="7620"/>
          </a:xfrm>
          <a:custGeom>
            <a:avLst/>
            <a:gdLst/>
            <a:ahLst/>
            <a:cxnLst/>
            <a:rect l="l" t="t" r="r" b="b"/>
            <a:pathLst>
              <a:path w="5257800" h="7620">
                <a:moveTo>
                  <a:pt x="0" y="0"/>
                </a:moveTo>
                <a:lnTo>
                  <a:pt x="5257800" y="0"/>
                </a:lnTo>
                <a:lnTo>
                  <a:pt x="525780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B0A59A">
              <a:alpha val="30196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81025" y="6088382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80040" y="25360"/>
                </a:moveTo>
                <a:lnTo>
                  <a:pt x="45333" y="63937"/>
                </a:lnTo>
                <a:cubicBezTo>
                  <a:pt x="43964" y="65455"/>
                  <a:pt x="44023" y="67806"/>
                  <a:pt x="45482" y="69265"/>
                </a:cubicBezTo>
                <a:cubicBezTo>
                  <a:pt x="54560" y="78343"/>
                  <a:pt x="69294" y="78343"/>
                  <a:pt x="78373" y="69265"/>
                </a:cubicBezTo>
                <a:lnTo>
                  <a:pt x="87838" y="59799"/>
                </a:lnTo>
                <a:cubicBezTo>
                  <a:pt x="89089" y="58549"/>
                  <a:pt x="90666" y="57864"/>
                  <a:pt x="92273" y="57745"/>
                </a:cubicBezTo>
                <a:cubicBezTo>
                  <a:pt x="94298" y="57567"/>
                  <a:pt x="96381" y="58251"/>
                  <a:pt x="97929" y="59799"/>
                </a:cubicBezTo>
                <a:lnTo>
                  <a:pt x="150495" y="111919"/>
                </a:lnTo>
                <a:lnTo>
                  <a:pt x="171450" y="95250"/>
                </a:lnTo>
                <a:lnTo>
                  <a:pt x="171450" y="9525"/>
                </a:lnTo>
                <a:lnTo>
                  <a:pt x="138113" y="28575"/>
                </a:lnTo>
                <a:lnTo>
                  <a:pt x="131028" y="23842"/>
                </a:lnTo>
                <a:cubicBezTo>
                  <a:pt x="126325" y="20717"/>
                  <a:pt x="120819" y="19050"/>
                  <a:pt x="115163" y="19050"/>
                </a:cubicBezTo>
                <a:lnTo>
                  <a:pt x="94208" y="19050"/>
                </a:lnTo>
                <a:cubicBezTo>
                  <a:pt x="93881" y="19050"/>
                  <a:pt x="93524" y="19050"/>
                  <a:pt x="93196" y="19080"/>
                </a:cubicBezTo>
                <a:cubicBezTo>
                  <a:pt x="88166" y="19348"/>
                  <a:pt x="83433" y="21610"/>
                  <a:pt x="80040" y="25360"/>
                </a:cubicBezTo>
                <a:close/>
                <a:moveTo>
                  <a:pt x="34707" y="54382"/>
                </a:moveTo>
                <a:lnTo>
                  <a:pt x="66496" y="19050"/>
                </a:lnTo>
                <a:lnTo>
                  <a:pt x="54709" y="19050"/>
                </a:lnTo>
                <a:cubicBezTo>
                  <a:pt x="47119" y="19050"/>
                  <a:pt x="39856" y="22056"/>
                  <a:pt x="34498" y="27414"/>
                </a:cubicBezTo>
                <a:lnTo>
                  <a:pt x="33338" y="28575"/>
                </a:lnTo>
                <a:lnTo>
                  <a:pt x="0" y="9525"/>
                </a:lnTo>
                <a:lnTo>
                  <a:pt x="0" y="95250"/>
                </a:lnTo>
                <a:lnTo>
                  <a:pt x="46553" y="134035"/>
                </a:lnTo>
                <a:cubicBezTo>
                  <a:pt x="53400" y="139750"/>
                  <a:pt x="62032" y="142875"/>
                  <a:pt x="70931" y="142875"/>
                </a:cubicBezTo>
                <a:lnTo>
                  <a:pt x="75605" y="142875"/>
                </a:lnTo>
                <a:lnTo>
                  <a:pt x="73521" y="140791"/>
                </a:lnTo>
                <a:cubicBezTo>
                  <a:pt x="70723" y="137993"/>
                  <a:pt x="70723" y="133469"/>
                  <a:pt x="73521" y="130701"/>
                </a:cubicBezTo>
                <a:cubicBezTo>
                  <a:pt x="76319" y="127933"/>
                  <a:pt x="80843" y="127903"/>
                  <a:pt x="83612" y="130701"/>
                </a:cubicBezTo>
                <a:lnTo>
                  <a:pt x="95816" y="142905"/>
                </a:lnTo>
                <a:lnTo>
                  <a:pt x="98494" y="142905"/>
                </a:lnTo>
                <a:cubicBezTo>
                  <a:pt x="104180" y="142905"/>
                  <a:pt x="109746" y="141625"/>
                  <a:pt x="114806" y="139244"/>
                </a:cubicBezTo>
                <a:lnTo>
                  <a:pt x="106859" y="131266"/>
                </a:lnTo>
                <a:cubicBezTo>
                  <a:pt x="104061" y="128468"/>
                  <a:pt x="104061" y="123944"/>
                  <a:pt x="106859" y="121176"/>
                </a:cubicBezTo>
                <a:cubicBezTo>
                  <a:pt x="109657" y="118408"/>
                  <a:pt x="114181" y="118378"/>
                  <a:pt x="116949" y="121176"/>
                </a:cubicBezTo>
                <a:lnTo>
                  <a:pt x="126474" y="130701"/>
                </a:lnTo>
                <a:lnTo>
                  <a:pt x="131683" y="125492"/>
                </a:lnTo>
                <a:cubicBezTo>
                  <a:pt x="134332" y="122843"/>
                  <a:pt x="135106" y="119003"/>
                  <a:pt x="133945" y="115639"/>
                </a:cubicBezTo>
                <a:lnTo>
                  <a:pt x="92899" y="74920"/>
                </a:lnTo>
                <a:lnTo>
                  <a:pt x="88463" y="79355"/>
                </a:lnTo>
                <a:cubicBezTo>
                  <a:pt x="73789" y="94030"/>
                  <a:pt x="50036" y="94030"/>
                  <a:pt x="35362" y="79355"/>
                </a:cubicBezTo>
                <a:cubicBezTo>
                  <a:pt x="28515" y="72509"/>
                  <a:pt x="28248" y="61526"/>
                  <a:pt x="34707" y="54352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34" name="Text 32"/>
          <p:cNvSpPr/>
          <p:nvPr/>
        </p:nvSpPr>
        <p:spPr>
          <a:xfrm>
            <a:off x="819150" y="605790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Commonwealth business networks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172200" y="3905250"/>
            <a:ext cx="5638800" cy="2571750"/>
          </a:xfrm>
          <a:custGeom>
            <a:avLst/>
            <a:gdLst/>
            <a:ahLst/>
            <a:cxnLst/>
            <a:rect l="l" t="t" r="r" b="b"/>
            <a:pathLst>
              <a:path w="5638800" h="2571750">
                <a:moveTo>
                  <a:pt x="0" y="0"/>
                </a:moveTo>
                <a:lnTo>
                  <a:pt x="5638800" y="0"/>
                </a:lnTo>
                <a:lnTo>
                  <a:pt x="56388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36" name="Shape 34"/>
          <p:cNvSpPr/>
          <p:nvPr/>
        </p:nvSpPr>
        <p:spPr>
          <a:xfrm>
            <a:off x="6362700" y="4114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7" name="Shape 35"/>
          <p:cNvSpPr/>
          <p:nvPr/>
        </p:nvSpPr>
        <p:spPr>
          <a:xfrm>
            <a:off x="6484144" y="42481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7156" y="-5953"/>
                </a:moveTo>
                <a:cubicBezTo>
                  <a:pt x="102208" y="-5953"/>
                  <a:pt x="98227" y="-1972"/>
                  <a:pt x="98227" y="2977"/>
                </a:cubicBezTo>
                <a:lnTo>
                  <a:pt x="98227" y="7441"/>
                </a:lnTo>
                <a:lnTo>
                  <a:pt x="97557" y="7441"/>
                </a:lnTo>
                <a:cubicBezTo>
                  <a:pt x="83939" y="7441"/>
                  <a:pt x="72926" y="18492"/>
                  <a:pt x="72926" y="32072"/>
                </a:cubicBezTo>
                <a:cubicBezTo>
                  <a:pt x="72926" y="44500"/>
                  <a:pt x="82190" y="54992"/>
                  <a:pt x="94506" y="56517"/>
                </a:cubicBezTo>
                <a:lnTo>
                  <a:pt x="117202" y="59345"/>
                </a:lnTo>
                <a:cubicBezTo>
                  <a:pt x="119100" y="59568"/>
                  <a:pt x="120551" y="61206"/>
                  <a:pt x="120551" y="63140"/>
                </a:cubicBezTo>
                <a:cubicBezTo>
                  <a:pt x="120551" y="65261"/>
                  <a:pt x="118839" y="66935"/>
                  <a:pt x="116756" y="66935"/>
                </a:cubicBezTo>
                <a:lnTo>
                  <a:pt x="89297" y="66973"/>
                </a:lnTo>
                <a:cubicBezTo>
                  <a:pt x="83530" y="66973"/>
                  <a:pt x="78879" y="71624"/>
                  <a:pt x="78879" y="77391"/>
                </a:cubicBezTo>
                <a:cubicBezTo>
                  <a:pt x="78879" y="83158"/>
                  <a:pt x="83530" y="87809"/>
                  <a:pt x="89297" y="87809"/>
                </a:cubicBezTo>
                <a:lnTo>
                  <a:pt x="98227" y="87809"/>
                </a:lnTo>
                <a:lnTo>
                  <a:pt x="98227" y="92273"/>
                </a:lnTo>
                <a:cubicBezTo>
                  <a:pt x="98227" y="97222"/>
                  <a:pt x="102208" y="101203"/>
                  <a:pt x="107156" y="101203"/>
                </a:cubicBezTo>
                <a:cubicBezTo>
                  <a:pt x="112105" y="101203"/>
                  <a:pt x="116086" y="97222"/>
                  <a:pt x="116086" y="92273"/>
                </a:cubicBezTo>
                <a:lnTo>
                  <a:pt x="116086" y="87809"/>
                </a:lnTo>
                <a:lnTo>
                  <a:pt x="116756" y="87809"/>
                </a:lnTo>
                <a:cubicBezTo>
                  <a:pt x="130373" y="87809"/>
                  <a:pt x="141387" y="76758"/>
                  <a:pt x="141387" y="63178"/>
                </a:cubicBezTo>
                <a:cubicBezTo>
                  <a:pt x="141387" y="50750"/>
                  <a:pt x="132122" y="40258"/>
                  <a:pt x="119807" y="38733"/>
                </a:cubicBezTo>
                <a:lnTo>
                  <a:pt x="97110" y="35905"/>
                </a:lnTo>
                <a:cubicBezTo>
                  <a:pt x="95213" y="35682"/>
                  <a:pt x="93762" y="34044"/>
                  <a:pt x="93762" y="32110"/>
                </a:cubicBezTo>
                <a:cubicBezTo>
                  <a:pt x="93762" y="29989"/>
                  <a:pt x="95473" y="28315"/>
                  <a:pt x="97557" y="28315"/>
                </a:cubicBezTo>
                <a:lnTo>
                  <a:pt x="122039" y="28277"/>
                </a:lnTo>
                <a:cubicBezTo>
                  <a:pt x="127806" y="28277"/>
                  <a:pt x="132457" y="23626"/>
                  <a:pt x="132457" y="17859"/>
                </a:cubicBezTo>
                <a:cubicBezTo>
                  <a:pt x="132457" y="12092"/>
                  <a:pt x="127806" y="7441"/>
                  <a:pt x="122039" y="7441"/>
                </a:cubicBezTo>
                <a:lnTo>
                  <a:pt x="116086" y="7441"/>
                </a:lnTo>
                <a:lnTo>
                  <a:pt x="116086" y="2977"/>
                </a:lnTo>
                <a:cubicBezTo>
                  <a:pt x="116086" y="-1972"/>
                  <a:pt x="112105" y="-5953"/>
                  <a:pt x="107156" y="-5953"/>
                </a:cubicBezTo>
                <a:close/>
                <a:moveTo>
                  <a:pt x="40667" y="127062"/>
                </a:moveTo>
                <a:lnTo>
                  <a:pt x="24817" y="142875"/>
                </a:lnTo>
                <a:lnTo>
                  <a:pt x="11906" y="142875"/>
                </a:lnTo>
                <a:cubicBezTo>
                  <a:pt x="5321" y="142875"/>
                  <a:pt x="0" y="148196"/>
                  <a:pt x="0" y="154781"/>
                </a:cubicBezTo>
                <a:lnTo>
                  <a:pt x="0" y="178594"/>
                </a:lnTo>
                <a:cubicBezTo>
                  <a:pt x="0" y="185179"/>
                  <a:pt x="5321" y="190500"/>
                  <a:pt x="11906" y="190500"/>
                </a:cubicBezTo>
                <a:lnTo>
                  <a:pt x="131155" y="190500"/>
                </a:lnTo>
                <a:cubicBezTo>
                  <a:pt x="141945" y="190500"/>
                  <a:pt x="152474" y="187040"/>
                  <a:pt x="161181" y="180640"/>
                </a:cubicBezTo>
                <a:lnTo>
                  <a:pt x="208285" y="145926"/>
                </a:lnTo>
                <a:cubicBezTo>
                  <a:pt x="214908" y="141052"/>
                  <a:pt x="216322" y="131750"/>
                  <a:pt x="211448" y="125127"/>
                </a:cubicBezTo>
                <a:cubicBezTo>
                  <a:pt x="206573" y="118504"/>
                  <a:pt x="197272" y="117091"/>
                  <a:pt x="190649" y="121965"/>
                </a:cubicBezTo>
                <a:lnTo>
                  <a:pt x="146075" y="154781"/>
                </a:lnTo>
                <a:lnTo>
                  <a:pt x="104180" y="154781"/>
                </a:lnTo>
                <a:cubicBezTo>
                  <a:pt x="99231" y="154781"/>
                  <a:pt x="95250" y="150800"/>
                  <a:pt x="95250" y="145852"/>
                </a:cubicBezTo>
                <a:cubicBezTo>
                  <a:pt x="95250" y="140903"/>
                  <a:pt x="99231" y="136922"/>
                  <a:pt x="104180" y="136922"/>
                </a:cubicBezTo>
                <a:lnTo>
                  <a:pt x="130969" y="136922"/>
                </a:lnTo>
                <a:cubicBezTo>
                  <a:pt x="137554" y="136922"/>
                  <a:pt x="142875" y="131601"/>
                  <a:pt x="142875" y="125016"/>
                </a:cubicBezTo>
                <a:cubicBezTo>
                  <a:pt x="142875" y="118430"/>
                  <a:pt x="137554" y="113109"/>
                  <a:pt x="130969" y="113109"/>
                </a:cubicBezTo>
                <a:lnTo>
                  <a:pt x="74340" y="113109"/>
                </a:lnTo>
                <a:cubicBezTo>
                  <a:pt x="61726" y="113109"/>
                  <a:pt x="49597" y="118132"/>
                  <a:pt x="40667" y="12706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6934200" y="4095750"/>
            <a:ext cx="1638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Lender Group Owner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934200" y="4362450"/>
            <a:ext cx="1619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Microfinance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362700" y="4705350"/>
            <a:ext cx="5343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Kiva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362700" y="5086350"/>
            <a:ext cx="5334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2C2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Leading microfinance initiatives supporting entrepreneurs and small businesses globally through crowdfunding.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62700" y="5939792"/>
            <a:ext cx="5257800" cy="7620"/>
          </a:xfrm>
          <a:custGeom>
            <a:avLst/>
            <a:gdLst/>
            <a:ahLst/>
            <a:cxnLst/>
            <a:rect l="l" t="t" r="r" b="b"/>
            <a:pathLst>
              <a:path w="5257800" h="7620">
                <a:moveTo>
                  <a:pt x="0" y="0"/>
                </a:moveTo>
                <a:lnTo>
                  <a:pt x="5257800" y="0"/>
                </a:lnTo>
                <a:lnTo>
                  <a:pt x="525780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B0A59A">
              <a:alpha val="30196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6381750" y="608838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9525"/>
                </a:moveTo>
                <a:cubicBezTo>
                  <a:pt x="152400" y="41702"/>
                  <a:pt x="129600" y="68550"/>
                  <a:pt x="99298" y="74831"/>
                </a:cubicBezTo>
                <a:cubicBezTo>
                  <a:pt x="96947" y="57537"/>
                  <a:pt x="89178" y="41970"/>
                  <a:pt x="77718" y="29914"/>
                </a:cubicBezTo>
                <a:cubicBezTo>
                  <a:pt x="89654" y="11906"/>
                  <a:pt x="110103" y="0"/>
                  <a:pt x="133350" y="0"/>
                </a:cubicBezTo>
                <a:lnTo>
                  <a:pt x="142875" y="0"/>
                </a:lnTo>
                <a:cubicBezTo>
                  <a:pt x="148144" y="0"/>
                  <a:pt x="152400" y="4256"/>
                  <a:pt x="152400" y="9525"/>
                </a:cubicBezTo>
                <a:close/>
                <a:moveTo>
                  <a:pt x="0" y="28575"/>
                </a:moveTo>
                <a:cubicBezTo>
                  <a:pt x="0" y="23306"/>
                  <a:pt x="4256" y="19050"/>
                  <a:pt x="9525" y="19050"/>
                </a:cubicBezTo>
                <a:lnTo>
                  <a:pt x="19050" y="19050"/>
                </a:lnTo>
                <a:cubicBezTo>
                  <a:pt x="55870" y="19050"/>
                  <a:pt x="85725" y="48905"/>
                  <a:pt x="85725" y="85725"/>
                </a:cubicBezTo>
                <a:lnTo>
                  <a:pt x="85725" y="142875"/>
                </a:lnTo>
                <a:cubicBezTo>
                  <a:pt x="85725" y="148144"/>
                  <a:pt x="81469" y="152400"/>
                  <a:pt x="76200" y="152400"/>
                </a:cubicBezTo>
                <a:cubicBezTo>
                  <a:pt x="70931" y="152400"/>
                  <a:pt x="66675" y="148144"/>
                  <a:pt x="66675" y="142875"/>
                </a:cubicBezTo>
                <a:lnTo>
                  <a:pt x="66675" y="95250"/>
                </a:lnTo>
                <a:cubicBezTo>
                  <a:pt x="29855" y="95250"/>
                  <a:pt x="0" y="65395"/>
                  <a:pt x="0" y="28575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44" name="Text 42"/>
          <p:cNvSpPr/>
          <p:nvPr/>
        </p:nvSpPr>
        <p:spPr>
          <a:xfrm>
            <a:off x="6610350" y="605790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Economic empowerment &amp; microfinance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57200"/>
            <a:ext cx="533400" cy="38100"/>
          </a:xfrm>
          <a:custGeom>
            <a:avLst/>
            <a:gdLst/>
            <a:ahLst/>
            <a:cxnLst/>
            <a:rect l="l" t="t" r="r" b="b"/>
            <a:pathLst>
              <a:path w="533400" h="38100">
                <a:moveTo>
                  <a:pt x="0" y="0"/>
                </a:moveTo>
                <a:lnTo>
                  <a:pt x="533400" y="0"/>
                </a:lnTo>
                <a:lnTo>
                  <a:pt x="533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" name="Text 1"/>
          <p:cNvSpPr/>
          <p:nvPr/>
        </p:nvSpPr>
        <p:spPr>
          <a:xfrm>
            <a:off x="1028700" y="381000"/>
            <a:ext cx="2895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263" kern="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Appointments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Regional &amp; Specialized Roles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19200"/>
            <a:ext cx="6743700" cy="1647825"/>
          </a:xfrm>
          <a:custGeom>
            <a:avLst/>
            <a:gdLst/>
            <a:ahLst/>
            <a:cxnLst/>
            <a:rect l="l" t="t" r="r" b="b"/>
            <a:pathLst>
              <a:path w="6743700" h="1647825">
                <a:moveTo>
                  <a:pt x="0" y="0"/>
                </a:moveTo>
                <a:lnTo>
                  <a:pt x="6743700" y="0"/>
                </a:lnTo>
                <a:lnTo>
                  <a:pt x="6743700" y="1647825"/>
                </a:lnTo>
                <a:lnTo>
                  <a:pt x="0" y="1647825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6" name="Shape 4"/>
          <p:cNvSpPr/>
          <p:nvPr/>
        </p:nvSpPr>
        <p:spPr>
          <a:xfrm>
            <a:off x="571500" y="173986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7" name="Shape 5"/>
          <p:cNvSpPr/>
          <p:nvPr/>
        </p:nvSpPr>
        <p:spPr>
          <a:xfrm>
            <a:off x="747713" y="1930361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78045" y="100013"/>
                </a:moveTo>
                <a:lnTo>
                  <a:pt x="179130" y="100013"/>
                </a:lnTo>
                <a:cubicBezTo>
                  <a:pt x="198552" y="100013"/>
                  <a:pt x="214313" y="84252"/>
                  <a:pt x="214313" y="64830"/>
                </a:cubicBezTo>
                <a:cubicBezTo>
                  <a:pt x="214313" y="53444"/>
                  <a:pt x="208821" y="42773"/>
                  <a:pt x="199534" y="36165"/>
                </a:cubicBezTo>
                <a:lnTo>
                  <a:pt x="132740" y="-11341"/>
                </a:lnTo>
                <a:cubicBezTo>
                  <a:pt x="130239" y="-13082"/>
                  <a:pt x="126936" y="-13082"/>
                  <a:pt x="124480" y="-11341"/>
                </a:cubicBezTo>
                <a:lnTo>
                  <a:pt x="57641" y="36165"/>
                </a:lnTo>
                <a:cubicBezTo>
                  <a:pt x="48354" y="42773"/>
                  <a:pt x="42863" y="53444"/>
                  <a:pt x="42863" y="64830"/>
                </a:cubicBezTo>
                <a:cubicBezTo>
                  <a:pt x="42863" y="84252"/>
                  <a:pt x="58623" y="100013"/>
                  <a:pt x="78045" y="100013"/>
                </a:cubicBezTo>
                <a:close/>
                <a:moveTo>
                  <a:pt x="228600" y="228600"/>
                </a:moveTo>
                <a:cubicBezTo>
                  <a:pt x="244361" y="228600"/>
                  <a:pt x="257175" y="215786"/>
                  <a:pt x="257175" y="200025"/>
                </a:cubicBezTo>
                <a:lnTo>
                  <a:pt x="257175" y="100013"/>
                </a:lnTo>
                <a:cubicBezTo>
                  <a:pt x="257175" y="92110"/>
                  <a:pt x="250790" y="85725"/>
                  <a:pt x="242888" y="85725"/>
                </a:cubicBezTo>
                <a:cubicBezTo>
                  <a:pt x="234985" y="85725"/>
                  <a:pt x="228600" y="92110"/>
                  <a:pt x="228600" y="100013"/>
                </a:cubicBezTo>
                <a:lnTo>
                  <a:pt x="228600" y="121444"/>
                </a:lnTo>
                <a:lnTo>
                  <a:pt x="28575" y="121444"/>
                </a:lnTo>
                <a:lnTo>
                  <a:pt x="28575" y="100013"/>
                </a:lnTo>
                <a:cubicBezTo>
                  <a:pt x="28575" y="92110"/>
                  <a:pt x="22190" y="85725"/>
                  <a:pt x="14288" y="85725"/>
                </a:cubicBezTo>
                <a:cubicBezTo>
                  <a:pt x="6385" y="85725"/>
                  <a:pt x="0" y="92110"/>
                  <a:pt x="0" y="100013"/>
                </a:cubicBezTo>
                <a:lnTo>
                  <a:pt x="0" y="200025"/>
                </a:lnTo>
                <a:cubicBezTo>
                  <a:pt x="0" y="215786"/>
                  <a:pt x="12814" y="228600"/>
                  <a:pt x="28575" y="228600"/>
                </a:cubicBezTo>
                <a:lnTo>
                  <a:pt x="228600" y="228600"/>
                </a:lnTo>
                <a:close/>
                <a:moveTo>
                  <a:pt x="107156" y="171450"/>
                </a:moveTo>
                <a:cubicBezTo>
                  <a:pt x="107156" y="159618"/>
                  <a:pt x="116756" y="150019"/>
                  <a:pt x="128588" y="150019"/>
                </a:cubicBezTo>
                <a:cubicBezTo>
                  <a:pt x="140419" y="150019"/>
                  <a:pt x="150019" y="159618"/>
                  <a:pt x="150019" y="171450"/>
                </a:cubicBezTo>
                <a:lnTo>
                  <a:pt x="150019" y="207169"/>
                </a:lnTo>
                <a:lnTo>
                  <a:pt x="107156" y="207169"/>
                </a:lnTo>
                <a:lnTo>
                  <a:pt x="107156" y="17145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1371600" y="1644611"/>
            <a:ext cx="5657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Advisory Board Member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71600" y="1949411"/>
            <a:ext cx="563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European Council For Islamic Centres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71600" y="2254211"/>
            <a:ext cx="5629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Advisory leadership for Islamic cultural and community centers across Europe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1000" y="3022522"/>
            <a:ext cx="6743700" cy="1647825"/>
          </a:xfrm>
          <a:custGeom>
            <a:avLst/>
            <a:gdLst/>
            <a:ahLst/>
            <a:cxnLst/>
            <a:rect l="l" t="t" r="r" b="b"/>
            <a:pathLst>
              <a:path w="6743700" h="1647825">
                <a:moveTo>
                  <a:pt x="0" y="0"/>
                </a:moveTo>
                <a:lnTo>
                  <a:pt x="6743700" y="0"/>
                </a:lnTo>
                <a:lnTo>
                  <a:pt x="6743700" y="1647825"/>
                </a:lnTo>
                <a:lnTo>
                  <a:pt x="0" y="1647825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12" name="Shape 10"/>
          <p:cNvSpPr/>
          <p:nvPr/>
        </p:nvSpPr>
        <p:spPr>
          <a:xfrm>
            <a:off x="571500" y="3543184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3" name="Shape 11"/>
          <p:cNvSpPr/>
          <p:nvPr/>
        </p:nvSpPr>
        <p:spPr>
          <a:xfrm>
            <a:off x="790575" y="3733684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60722" y="10716"/>
                </a:moveTo>
                <a:cubicBezTo>
                  <a:pt x="60722" y="-3084"/>
                  <a:pt x="71925" y="-14287"/>
                  <a:pt x="85725" y="-14287"/>
                </a:cubicBezTo>
                <a:cubicBezTo>
                  <a:pt x="99525" y="-14287"/>
                  <a:pt x="110728" y="-3084"/>
                  <a:pt x="110728" y="10716"/>
                </a:cubicBezTo>
                <a:cubicBezTo>
                  <a:pt x="110728" y="24515"/>
                  <a:pt x="99525" y="35719"/>
                  <a:pt x="85725" y="35719"/>
                </a:cubicBezTo>
                <a:cubicBezTo>
                  <a:pt x="71925" y="35719"/>
                  <a:pt x="60722" y="24515"/>
                  <a:pt x="60722" y="10716"/>
                </a:cubicBezTo>
                <a:close/>
                <a:moveTo>
                  <a:pt x="50006" y="171450"/>
                </a:moveTo>
                <a:lnTo>
                  <a:pt x="38487" y="171450"/>
                </a:lnTo>
                <a:cubicBezTo>
                  <a:pt x="33620" y="171450"/>
                  <a:pt x="30182" y="166673"/>
                  <a:pt x="31700" y="162029"/>
                </a:cubicBezTo>
                <a:lnTo>
                  <a:pt x="50899" y="104433"/>
                </a:lnTo>
                <a:lnTo>
                  <a:pt x="29334" y="133499"/>
                </a:lnTo>
                <a:cubicBezTo>
                  <a:pt x="24646" y="139839"/>
                  <a:pt x="15672" y="141178"/>
                  <a:pt x="9332" y="136446"/>
                </a:cubicBezTo>
                <a:cubicBezTo>
                  <a:pt x="2991" y="131713"/>
                  <a:pt x="1652" y="122783"/>
                  <a:pt x="6385" y="116443"/>
                </a:cubicBezTo>
                <a:lnTo>
                  <a:pt x="37862" y="74027"/>
                </a:lnTo>
                <a:cubicBezTo>
                  <a:pt x="49113" y="58936"/>
                  <a:pt x="66839" y="50006"/>
                  <a:pt x="85725" y="50006"/>
                </a:cubicBezTo>
                <a:cubicBezTo>
                  <a:pt x="104611" y="50006"/>
                  <a:pt x="122337" y="58936"/>
                  <a:pt x="133588" y="74072"/>
                </a:cubicBezTo>
                <a:lnTo>
                  <a:pt x="165065" y="116488"/>
                </a:lnTo>
                <a:cubicBezTo>
                  <a:pt x="169753" y="122828"/>
                  <a:pt x="168459" y="131758"/>
                  <a:pt x="162118" y="136490"/>
                </a:cubicBezTo>
                <a:cubicBezTo>
                  <a:pt x="155778" y="141223"/>
                  <a:pt x="146849" y="139884"/>
                  <a:pt x="142116" y="133543"/>
                </a:cubicBezTo>
                <a:lnTo>
                  <a:pt x="120551" y="104477"/>
                </a:lnTo>
                <a:lnTo>
                  <a:pt x="139750" y="162029"/>
                </a:lnTo>
                <a:cubicBezTo>
                  <a:pt x="141312" y="166673"/>
                  <a:pt x="137830" y="171450"/>
                  <a:pt x="132963" y="171450"/>
                </a:cubicBezTo>
                <a:lnTo>
                  <a:pt x="121444" y="171450"/>
                </a:lnTo>
                <a:lnTo>
                  <a:pt x="121444" y="228600"/>
                </a:lnTo>
                <a:cubicBezTo>
                  <a:pt x="121444" y="236503"/>
                  <a:pt x="115059" y="242888"/>
                  <a:pt x="107156" y="242888"/>
                </a:cubicBezTo>
                <a:cubicBezTo>
                  <a:pt x="99253" y="242888"/>
                  <a:pt x="92869" y="236503"/>
                  <a:pt x="92869" y="228600"/>
                </a:cubicBezTo>
                <a:lnTo>
                  <a:pt x="92869" y="171450"/>
                </a:lnTo>
                <a:lnTo>
                  <a:pt x="78581" y="171450"/>
                </a:lnTo>
                <a:lnTo>
                  <a:pt x="78581" y="228600"/>
                </a:lnTo>
                <a:cubicBezTo>
                  <a:pt x="78581" y="236503"/>
                  <a:pt x="72197" y="242888"/>
                  <a:pt x="64294" y="242888"/>
                </a:cubicBezTo>
                <a:cubicBezTo>
                  <a:pt x="56391" y="242888"/>
                  <a:pt x="50006" y="236503"/>
                  <a:pt x="50006" y="228600"/>
                </a:cubicBezTo>
                <a:lnTo>
                  <a:pt x="50006" y="17145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1371600" y="3447934"/>
            <a:ext cx="5657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Panelist – Global Women's Leadership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371600" y="3752734"/>
            <a:ext cx="563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Women's Of Era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71600" y="4057534"/>
            <a:ext cx="5629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Expert panel participation in global women's leadership dialogues and initiatives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81000" y="4825961"/>
            <a:ext cx="6743700" cy="1647825"/>
          </a:xfrm>
          <a:custGeom>
            <a:avLst/>
            <a:gdLst/>
            <a:ahLst/>
            <a:cxnLst/>
            <a:rect l="l" t="t" r="r" b="b"/>
            <a:pathLst>
              <a:path w="6743700" h="1647825">
                <a:moveTo>
                  <a:pt x="0" y="0"/>
                </a:moveTo>
                <a:lnTo>
                  <a:pt x="6743700" y="0"/>
                </a:lnTo>
                <a:lnTo>
                  <a:pt x="6743700" y="1647825"/>
                </a:lnTo>
                <a:lnTo>
                  <a:pt x="0" y="1647825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18" name="Shape 16"/>
          <p:cNvSpPr/>
          <p:nvPr/>
        </p:nvSpPr>
        <p:spPr>
          <a:xfrm>
            <a:off x="571500" y="5346622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19" name="Shape 17"/>
          <p:cNvSpPr/>
          <p:nvPr/>
        </p:nvSpPr>
        <p:spPr>
          <a:xfrm>
            <a:off x="762000" y="553712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6576" y="2277"/>
                </a:moveTo>
                <a:cubicBezTo>
                  <a:pt x="111264" y="-759"/>
                  <a:pt x="117336" y="-759"/>
                  <a:pt x="122024" y="2277"/>
                </a:cubicBezTo>
                <a:lnTo>
                  <a:pt x="222037" y="66571"/>
                </a:lnTo>
                <a:cubicBezTo>
                  <a:pt x="227350" y="70009"/>
                  <a:pt x="229806" y="76527"/>
                  <a:pt x="228020" y="82600"/>
                </a:cubicBezTo>
                <a:cubicBezTo>
                  <a:pt x="226234" y="88672"/>
                  <a:pt x="220653" y="92869"/>
                  <a:pt x="214313" y="92869"/>
                </a:cubicBezTo>
                <a:lnTo>
                  <a:pt x="200025" y="92869"/>
                </a:lnTo>
                <a:lnTo>
                  <a:pt x="200025" y="185738"/>
                </a:lnTo>
                <a:lnTo>
                  <a:pt x="222885" y="202883"/>
                </a:lnTo>
                <a:cubicBezTo>
                  <a:pt x="226502" y="205561"/>
                  <a:pt x="228600" y="209803"/>
                  <a:pt x="228600" y="214313"/>
                </a:cubicBezTo>
                <a:cubicBezTo>
                  <a:pt x="228600" y="222215"/>
                  <a:pt x="222215" y="228600"/>
                  <a:pt x="214313" y="228600"/>
                </a:cubicBezTo>
                <a:lnTo>
                  <a:pt x="14288" y="228600"/>
                </a:lnTo>
                <a:cubicBezTo>
                  <a:pt x="6385" y="228600"/>
                  <a:pt x="0" y="222215"/>
                  <a:pt x="0" y="214313"/>
                </a:cubicBezTo>
                <a:cubicBezTo>
                  <a:pt x="0" y="209803"/>
                  <a:pt x="2098" y="205561"/>
                  <a:pt x="5715" y="202883"/>
                </a:cubicBezTo>
                <a:lnTo>
                  <a:pt x="28575" y="185738"/>
                </a:lnTo>
                <a:lnTo>
                  <a:pt x="28575" y="185738"/>
                </a:lnTo>
                <a:lnTo>
                  <a:pt x="28575" y="92869"/>
                </a:lnTo>
                <a:lnTo>
                  <a:pt x="14288" y="92869"/>
                </a:lnTo>
                <a:cubicBezTo>
                  <a:pt x="7947" y="92869"/>
                  <a:pt x="2366" y="88672"/>
                  <a:pt x="580" y="82600"/>
                </a:cubicBezTo>
                <a:cubicBezTo>
                  <a:pt x="-1206" y="76527"/>
                  <a:pt x="1250" y="69964"/>
                  <a:pt x="6563" y="66571"/>
                </a:cubicBezTo>
                <a:lnTo>
                  <a:pt x="106576" y="2277"/>
                </a:lnTo>
                <a:close/>
                <a:moveTo>
                  <a:pt x="150019" y="92869"/>
                </a:moveTo>
                <a:lnTo>
                  <a:pt x="150019" y="185738"/>
                </a:lnTo>
                <a:lnTo>
                  <a:pt x="178594" y="185738"/>
                </a:lnTo>
                <a:lnTo>
                  <a:pt x="178594" y="92869"/>
                </a:lnTo>
                <a:lnTo>
                  <a:pt x="150019" y="92869"/>
                </a:lnTo>
                <a:close/>
                <a:moveTo>
                  <a:pt x="100013" y="185738"/>
                </a:moveTo>
                <a:lnTo>
                  <a:pt x="128588" y="185738"/>
                </a:lnTo>
                <a:lnTo>
                  <a:pt x="128588" y="92869"/>
                </a:lnTo>
                <a:lnTo>
                  <a:pt x="100013" y="92869"/>
                </a:lnTo>
                <a:lnTo>
                  <a:pt x="100013" y="185738"/>
                </a:lnTo>
                <a:close/>
                <a:moveTo>
                  <a:pt x="50006" y="92869"/>
                </a:moveTo>
                <a:lnTo>
                  <a:pt x="50006" y="185738"/>
                </a:lnTo>
                <a:lnTo>
                  <a:pt x="78581" y="185738"/>
                </a:lnTo>
                <a:lnTo>
                  <a:pt x="78581" y="92869"/>
                </a:lnTo>
                <a:lnTo>
                  <a:pt x="50006" y="9286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1371600" y="5251372"/>
            <a:ext cx="5657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Global Impact Team Member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371600" y="5556172"/>
            <a:ext cx="563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Presidential Culinary Museum and Presidential Service Center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71600" y="5860972"/>
            <a:ext cx="5629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Contributing to presidential heritage and service initiatives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7315200" y="1219200"/>
            <a:ext cx="4495800" cy="3886200"/>
          </a:xfrm>
          <a:custGeom>
            <a:avLst/>
            <a:gdLst/>
            <a:ahLst/>
            <a:cxnLst/>
            <a:rect l="l" t="t" r="r" b="b"/>
            <a:pathLst>
              <a:path w="4495800" h="3886200">
                <a:moveTo>
                  <a:pt x="0" y="0"/>
                </a:moveTo>
                <a:lnTo>
                  <a:pt x="4495800" y="0"/>
                </a:lnTo>
                <a:lnTo>
                  <a:pt x="4495800" y="3886200"/>
                </a:lnTo>
                <a:lnTo>
                  <a:pt x="0" y="38862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24" name="Shape 22"/>
          <p:cNvSpPr/>
          <p:nvPr/>
        </p:nvSpPr>
        <p:spPr>
          <a:xfrm>
            <a:off x="7546181" y="1457209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178594" y="125016"/>
                </a:moveTo>
                <a:cubicBezTo>
                  <a:pt x="210629" y="125016"/>
                  <a:pt x="236637" y="99007"/>
                  <a:pt x="236637" y="66973"/>
                </a:cubicBezTo>
                <a:cubicBezTo>
                  <a:pt x="236637" y="34938"/>
                  <a:pt x="210629" y="8930"/>
                  <a:pt x="178594" y="8930"/>
                </a:cubicBezTo>
                <a:cubicBezTo>
                  <a:pt x="146559" y="8930"/>
                  <a:pt x="120551" y="34938"/>
                  <a:pt x="120551" y="66973"/>
                </a:cubicBezTo>
                <a:cubicBezTo>
                  <a:pt x="120551" y="99007"/>
                  <a:pt x="146559" y="125016"/>
                  <a:pt x="178594" y="125016"/>
                </a:cubicBezTo>
                <a:close/>
                <a:moveTo>
                  <a:pt x="53578" y="129480"/>
                </a:moveTo>
                <a:cubicBezTo>
                  <a:pt x="75756" y="129480"/>
                  <a:pt x="93762" y="111475"/>
                  <a:pt x="93762" y="89297"/>
                </a:cubicBezTo>
                <a:cubicBezTo>
                  <a:pt x="93762" y="67119"/>
                  <a:pt x="75756" y="49113"/>
                  <a:pt x="53578" y="49113"/>
                </a:cubicBezTo>
                <a:cubicBezTo>
                  <a:pt x="31400" y="49113"/>
                  <a:pt x="13395" y="67119"/>
                  <a:pt x="13395" y="89297"/>
                </a:cubicBezTo>
                <a:cubicBezTo>
                  <a:pt x="13395" y="111475"/>
                  <a:pt x="31400" y="129480"/>
                  <a:pt x="53578" y="129480"/>
                </a:cubicBezTo>
                <a:close/>
                <a:moveTo>
                  <a:pt x="0" y="232172"/>
                </a:moveTo>
                <a:lnTo>
                  <a:pt x="0" y="250031"/>
                </a:lnTo>
                <a:cubicBezTo>
                  <a:pt x="0" y="259910"/>
                  <a:pt x="7981" y="267891"/>
                  <a:pt x="17859" y="267891"/>
                </a:cubicBezTo>
                <a:lnTo>
                  <a:pt x="66247" y="267891"/>
                </a:lnTo>
                <a:cubicBezTo>
                  <a:pt x="63847" y="262421"/>
                  <a:pt x="62508" y="256394"/>
                  <a:pt x="62508" y="250031"/>
                </a:cubicBezTo>
                <a:lnTo>
                  <a:pt x="62508" y="241102"/>
                </a:lnTo>
                <a:cubicBezTo>
                  <a:pt x="62508" y="211410"/>
                  <a:pt x="73670" y="184286"/>
                  <a:pt x="92032" y="163748"/>
                </a:cubicBezTo>
                <a:cubicBezTo>
                  <a:pt x="85502" y="161795"/>
                  <a:pt x="78581" y="160734"/>
                  <a:pt x="71438" y="160734"/>
                </a:cubicBezTo>
                <a:cubicBezTo>
                  <a:pt x="31979" y="160734"/>
                  <a:pt x="0" y="192714"/>
                  <a:pt x="0" y="232172"/>
                </a:cubicBezTo>
                <a:close/>
                <a:moveTo>
                  <a:pt x="343793" y="89297"/>
                </a:moveTo>
                <a:cubicBezTo>
                  <a:pt x="343793" y="67119"/>
                  <a:pt x="325787" y="49113"/>
                  <a:pt x="303609" y="49113"/>
                </a:cubicBezTo>
                <a:cubicBezTo>
                  <a:pt x="281431" y="49113"/>
                  <a:pt x="263426" y="67119"/>
                  <a:pt x="263426" y="89297"/>
                </a:cubicBezTo>
                <a:cubicBezTo>
                  <a:pt x="263426" y="111475"/>
                  <a:pt x="281431" y="129480"/>
                  <a:pt x="303609" y="129480"/>
                </a:cubicBezTo>
                <a:cubicBezTo>
                  <a:pt x="325787" y="129480"/>
                  <a:pt x="343793" y="111475"/>
                  <a:pt x="343793" y="89297"/>
                </a:cubicBezTo>
                <a:close/>
                <a:moveTo>
                  <a:pt x="89297" y="241102"/>
                </a:moveTo>
                <a:lnTo>
                  <a:pt x="89297" y="250031"/>
                </a:lnTo>
                <a:cubicBezTo>
                  <a:pt x="89297" y="259910"/>
                  <a:pt x="97278" y="267891"/>
                  <a:pt x="107156" y="267891"/>
                </a:cubicBezTo>
                <a:lnTo>
                  <a:pt x="194667" y="267891"/>
                </a:lnTo>
                <a:cubicBezTo>
                  <a:pt x="190705" y="255836"/>
                  <a:pt x="191151" y="243111"/>
                  <a:pt x="200639" y="232172"/>
                </a:cubicBezTo>
                <a:cubicBezTo>
                  <a:pt x="192825" y="223131"/>
                  <a:pt x="189198" y="210015"/>
                  <a:pt x="194277" y="196844"/>
                </a:cubicBezTo>
                <a:cubicBezTo>
                  <a:pt x="197960" y="187300"/>
                  <a:pt x="203150" y="178371"/>
                  <a:pt x="209569" y="170445"/>
                </a:cubicBezTo>
                <a:cubicBezTo>
                  <a:pt x="212582" y="166762"/>
                  <a:pt x="216043" y="163916"/>
                  <a:pt x="219782" y="161851"/>
                </a:cubicBezTo>
                <a:cubicBezTo>
                  <a:pt x="207448" y="155432"/>
                  <a:pt x="193439" y="151805"/>
                  <a:pt x="178594" y="151805"/>
                </a:cubicBezTo>
                <a:cubicBezTo>
                  <a:pt x="129257" y="151805"/>
                  <a:pt x="89297" y="191765"/>
                  <a:pt x="89297" y="241102"/>
                </a:cubicBezTo>
                <a:close/>
                <a:moveTo>
                  <a:pt x="348593" y="216489"/>
                </a:moveTo>
                <a:cubicBezTo>
                  <a:pt x="352109" y="214480"/>
                  <a:pt x="353895" y="210294"/>
                  <a:pt x="352388" y="206443"/>
                </a:cubicBezTo>
                <a:cubicBezTo>
                  <a:pt x="349709" y="199523"/>
                  <a:pt x="345970" y="192993"/>
                  <a:pt x="341281" y="187244"/>
                </a:cubicBezTo>
                <a:cubicBezTo>
                  <a:pt x="338714" y="184063"/>
                  <a:pt x="334194" y="183505"/>
                  <a:pt x="330677" y="185570"/>
                </a:cubicBezTo>
                <a:cubicBezTo>
                  <a:pt x="318511" y="192602"/>
                  <a:pt x="303554" y="184007"/>
                  <a:pt x="303554" y="169887"/>
                </a:cubicBezTo>
                <a:cubicBezTo>
                  <a:pt x="303554" y="165813"/>
                  <a:pt x="300819" y="162185"/>
                  <a:pt x="296800" y="161572"/>
                </a:cubicBezTo>
                <a:cubicBezTo>
                  <a:pt x="289601" y="160455"/>
                  <a:pt x="281843" y="160455"/>
                  <a:pt x="274644" y="161572"/>
                </a:cubicBezTo>
                <a:cubicBezTo>
                  <a:pt x="270625" y="162185"/>
                  <a:pt x="267891" y="165813"/>
                  <a:pt x="267891" y="169887"/>
                </a:cubicBezTo>
                <a:cubicBezTo>
                  <a:pt x="267891" y="183952"/>
                  <a:pt x="252933" y="192602"/>
                  <a:pt x="240767" y="185570"/>
                </a:cubicBezTo>
                <a:cubicBezTo>
                  <a:pt x="237251" y="183561"/>
                  <a:pt x="232730" y="184119"/>
                  <a:pt x="230163" y="187244"/>
                </a:cubicBezTo>
                <a:cubicBezTo>
                  <a:pt x="225475" y="192993"/>
                  <a:pt x="221735" y="199523"/>
                  <a:pt x="219056" y="206443"/>
                </a:cubicBezTo>
                <a:cubicBezTo>
                  <a:pt x="217605" y="210238"/>
                  <a:pt x="219335" y="214424"/>
                  <a:pt x="222852" y="216433"/>
                </a:cubicBezTo>
                <a:cubicBezTo>
                  <a:pt x="235074" y="223465"/>
                  <a:pt x="235074" y="240711"/>
                  <a:pt x="222852" y="247799"/>
                </a:cubicBezTo>
                <a:cubicBezTo>
                  <a:pt x="219335" y="249808"/>
                  <a:pt x="217550" y="253994"/>
                  <a:pt x="219056" y="257789"/>
                </a:cubicBezTo>
                <a:cubicBezTo>
                  <a:pt x="221735" y="264709"/>
                  <a:pt x="225475" y="271239"/>
                  <a:pt x="230163" y="276988"/>
                </a:cubicBezTo>
                <a:cubicBezTo>
                  <a:pt x="232730" y="280169"/>
                  <a:pt x="237251" y="280727"/>
                  <a:pt x="240767" y="278662"/>
                </a:cubicBezTo>
                <a:cubicBezTo>
                  <a:pt x="252933" y="271630"/>
                  <a:pt x="267891" y="280281"/>
                  <a:pt x="267891" y="294345"/>
                </a:cubicBezTo>
                <a:cubicBezTo>
                  <a:pt x="267891" y="298419"/>
                  <a:pt x="270625" y="302047"/>
                  <a:pt x="274644" y="302661"/>
                </a:cubicBezTo>
                <a:cubicBezTo>
                  <a:pt x="281843" y="303777"/>
                  <a:pt x="289601" y="303777"/>
                  <a:pt x="296800" y="302661"/>
                </a:cubicBezTo>
                <a:cubicBezTo>
                  <a:pt x="300819" y="302047"/>
                  <a:pt x="303554" y="298419"/>
                  <a:pt x="303554" y="294345"/>
                </a:cubicBezTo>
                <a:cubicBezTo>
                  <a:pt x="303554" y="280281"/>
                  <a:pt x="318511" y="271630"/>
                  <a:pt x="330677" y="278662"/>
                </a:cubicBezTo>
                <a:cubicBezTo>
                  <a:pt x="334194" y="280671"/>
                  <a:pt x="338714" y="280113"/>
                  <a:pt x="341281" y="276988"/>
                </a:cubicBezTo>
                <a:cubicBezTo>
                  <a:pt x="345970" y="271239"/>
                  <a:pt x="349709" y="264709"/>
                  <a:pt x="352388" y="257789"/>
                </a:cubicBezTo>
                <a:cubicBezTo>
                  <a:pt x="353839" y="253994"/>
                  <a:pt x="352109" y="249808"/>
                  <a:pt x="348593" y="247799"/>
                </a:cubicBezTo>
                <a:cubicBezTo>
                  <a:pt x="336370" y="240767"/>
                  <a:pt x="336370" y="223521"/>
                  <a:pt x="348593" y="216433"/>
                </a:cubicBezTo>
                <a:close/>
                <a:moveTo>
                  <a:pt x="263426" y="232172"/>
                </a:moveTo>
                <a:cubicBezTo>
                  <a:pt x="263426" y="219851"/>
                  <a:pt x="273429" y="209848"/>
                  <a:pt x="285750" y="209848"/>
                </a:cubicBezTo>
                <a:cubicBezTo>
                  <a:pt x="298071" y="209848"/>
                  <a:pt x="308074" y="219851"/>
                  <a:pt x="308074" y="232172"/>
                </a:cubicBezTo>
                <a:cubicBezTo>
                  <a:pt x="308074" y="244493"/>
                  <a:pt x="298071" y="254496"/>
                  <a:pt x="285750" y="254496"/>
                </a:cubicBezTo>
                <a:cubicBezTo>
                  <a:pt x="273429" y="254496"/>
                  <a:pt x="263426" y="244493"/>
                  <a:pt x="263426" y="23217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8015288" y="1447800"/>
            <a:ext cx="19335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National Leadership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543800" y="1904884"/>
            <a:ext cx="4124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State Convenor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543800" y="2209684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Women's Committee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543800" y="2438284"/>
            <a:ext cx="4105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National Front of Indian Trade Unions (DHN)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7543800" y="2784994"/>
            <a:ext cx="4038600" cy="7620"/>
          </a:xfrm>
          <a:custGeom>
            <a:avLst/>
            <a:gdLst/>
            <a:ahLst/>
            <a:cxnLst/>
            <a:rect l="l" t="t" r="r" b="b"/>
            <a:pathLst>
              <a:path w="4038600" h="7620">
                <a:moveTo>
                  <a:pt x="0" y="0"/>
                </a:moveTo>
                <a:lnTo>
                  <a:pt x="4038600" y="0"/>
                </a:lnTo>
                <a:lnTo>
                  <a:pt x="403860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0196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7543800" y="2903102"/>
            <a:ext cx="4124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Former Joint Secretary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543800" y="3207902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Film Welfare Association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7543800" y="3592712"/>
            <a:ext cx="4038600" cy="7620"/>
          </a:xfrm>
          <a:custGeom>
            <a:avLst/>
            <a:gdLst/>
            <a:ahLst/>
            <a:cxnLst/>
            <a:rect l="l" t="t" r="r" b="b"/>
            <a:pathLst>
              <a:path w="4038600" h="7620">
                <a:moveTo>
                  <a:pt x="0" y="0"/>
                </a:moveTo>
                <a:lnTo>
                  <a:pt x="4038600" y="0"/>
                </a:lnTo>
                <a:lnTo>
                  <a:pt x="403860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0196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7543800" y="3710820"/>
            <a:ext cx="4124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Former State Head Team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543800" y="401562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Uttar Pradesh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543800" y="4244220"/>
            <a:ext cx="4105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HBN News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7315200" y="5257800"/>
            <a:ext cx="4495800" cy="1219200"/>
          </a:xfrm>
          <a:custGeom>
            <a:avLst/>
            <a:gdLst/>
            <a:ahLst/>
            <a:cxnLst/>
            <a:rect l="l" t="t" r="r" b="b"/>
            <a:pathLst>
              <a:path w="4495800" h="1219200">
                <a:moveTo>
                  <a:pt x="0" y="0"/>
                </a:moveTo>
                <a:lnTo>
                  <a:pt x="4495800" y="0"/>
                </a:lnTo>
                <a:lnTo>
                  <a:pt x="44958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37" name="Text 35"/>
          <p:cNvSpPr/>
          <p:nvPr/>
        </p:nvSpPr>
        <p:spPr>
          <a:xfrm>
            <a:off x="7505700" y="5448300"/>
            <a:ext cx="1009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Additional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7505700" y="5715000"/>
            <a:ext cx="10763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90+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505700" y="6057900"/>
            <a:ext cx="1009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Appointments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11134725" y="56388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219581" y="-23128"/>
                </a:moveTo>
                <a:cubicBezTo>
                  <a:pt x="207615" y="-30450"/>
                  <a:pt x="192524" y="-30450"/>
                  <a:pt x="180558" y="-23128"/>
                </a:cubicBezTo>
                <a:cubicBezTo>
                  <a:pt x="158770" y="-9823"/>
                  <a:pt x="145286" y="-6251"/>
                  <a:pt x="119747" y="-6787"/>
                </a:cubicBezTo>
                <a:cubicBezTo>
                  <a:pt x="105727" y="-7144"/>
                  <a:pt x="92690" y="446"/>
                  <a:pt x="85904" y="12769"/>
                </a:cubicBezTo>
                <a:cubicBezTo>
                  <a:pt x="73670" y="35183"/>
                  <a:pt x="63758" y="45095"/>
                  <a:pt x="41344" y="57329"/>
                </a:cubicBezTo>
                <a:cubicBezTo>
                  <a:pt x="29021" y="64026"/>
                  <a:pt x="21521" y="77153"/>
                  <a:pt x="21788" y="91172"/>
                </a:cubicBezTo>
                <a:cubicBezTo>
                  <a:pt x="22414" y="116711"/>
                  <a:pt x="18752" y="130195"/>
                  <a:pt x="5447" y="151983"/>
                </a:cubicBezTo>
                <a:cubicBezTo>
                  <a:pt x="-1875" y="163949"/>
                  <a:pt x="-1875" y="179040"/>
                  <a:pt x="5447" y="191006"/>
                </a:cubicBezTo>
                <a:cubicBezTo>
                  <a:pt x="18752" y="212794"/>
                  <a:pt x="22324" y="226278"/>
                  <a:pt x="21788" y="251817"/>
                </a:cubicBezTo>
                <a:cubicBezTo>
                  <a:pt x="21431" y="265837"/>
                  <a:pt x="29021" y="278874"/>
                  <a:pt x="41344" y="285661"/>
                </a:cubicBezTo>
                <a:cubicBezTo>
                  <a:pt x="61079" y="296466"/>
                  <a:pt x="71080" y="305395"/>
                  <a:pt x="81617" y="322719"/>
                </a:cubicBezTo>
                <a:lnTo>
                  <a:pt x="38130" y="409426"/>
                </a:lnTo>
                <a:cubicBezTo>
                  <a:pt x="32861" y="420053"/>
                  <a:pt x="37148" y="432911"/>
                  <a:pt x="47685" y="438180"/>
                </a:cubicBezTo>
                <a:lnTo>
                  <a:pt x="124480" y="476577"/>
                </a:lnTo>
                <a:cubicBezTo>
                  <a:pt x="134749" y="481667"/>
                  <a:pt x="147251" y="477828"/>
                  <a:pt x="152787" y="467826"/>
                </a:cubicBezTo>
                <a:lnTo>
                  <a:pt x="199936" y="382905"/>
                </a:lnTo>
                <a:lnTo>
                  <a:pt x="247084" y="467826"/>
                </a:lnTo>
                <a:cubicBezTo>
                  <a:pt x="252621" y="477828"/>
                  <a:pt x="265122" y="481757"/>
                  <a:pt x="275392" y="476577"/>
                </a:cubicBezTo>
                <a:lnTo>
                  <a:pt x="352187" y="438180"/>
                </a:lnTo>
                <a:cubicBezTo>
                  <a:pt x="362813" y="432911"/>
                  <a:pt x="367099" y="420053"/>
                  <a:pt x="361742" y="409426"/>
                </a:cubicBezTo>
                <a:lnTo>
                  <a:pt x="318343" y="322630"/>
                </a:lnTo>
                <a:cubicBezTo>
                  <a:pt x="328791" y="305306"/>
                  <a:pt x="338882" y="296376"/>
                  <a:pt x="358616" y="285571"/>
                </a:cubicBezTo>
                <a:cubicBezTo>
                  <a:pt x="370939" y="278874"/>
                  <a:pt x="378440" y="265748"/>
                  <a:pt x="378172" y="251728"/>
                </a:cubicBezTo>
                <a:cubicBezTo>
                  <a:pt x="377547" y="226189"/>
                  <a:pt x="381208" y="212705"/>
                  <a:pt x="394514" y="190917"/>
                </a:cubicBezTo>
                <a:cubicBezTo>
                  <a:pt x="401836" y="178951"/>
                  <a:pt x="401836" y="163860"/>
                  <a:pt x="394514" y="151894"/>
                </a:cubicBezTo>
                <a:cubicBezTo>
                  <a:pt x="381208" y="130106"/>
                  <a:pt x="377636" y="116622"/>
                  <a:pt x="378172" y="91083"/>
                </a:cubicBezTo>
                <a:cubicBezTo>
                  <a:pt x="378529" y="77063"/>
                  <a:pt x="370939" y="64026"/>
                  <a:pt x="358616" y="57239"/>
                </a:cubicBezTo>
                <a:cubicBezTo>
                  <a:pt x="336203" y="45006"/>
                  <a:pt x="326291" y="35094"/>
                  <a:pt x="314057" y="12680"/>
                </a:cubicBezTo>
                <a:cubicBezTo>
                  <a:pt x="307360" y="357"/>
                  <a:pt x="294233" y="-7144"/>
                  <a:pt x="280214" y="-6876"/>
                </a:cubicBezTo>
                <a:cubicBezTo>
                  <a:pt x="254675" y="-6251"/>
                  <a:pt x="241191" y="-9912"/>
                  <a:pt x="219402" y="-23217"/>
                </a:cubicBezTo>
                <a:close/>
                <a:moveTo>
                  <a:pt x="200025" y="85725"/>
                </a:moveTo>
                <a:cubicBezTo>
                  <a:pt x="247338" y="85725"/>
                  <a:pt x="285750" y="124137"/>
                  <a:pt x="285750" y="171450"/>
                </a:cubicBezTo>
                <a:cubicBezTo>
                  <a:pt x="285750" y="218763"/>
                  <a:pt x="247338" y="257175"/>
                  <a:pt x="200025" y="257175"/>
                </a:cubicBezTo>
                <a:cubicBezTo>
                  <a:pt x="152712" y="257175"/>
                  <a:pt x="114300" y="218763"/>
                  <a:pt x="114300" y="171450"/>
                </a:cubicBezTo>
                <a:cubicBezTo>
                  <a:pt x="114300" y="124137"/>
                  <a:pt x="152712" y="85725"/>
                  <a:pt x="200025" y="85725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57200"/>
            <a:ext cx="533400" cy="38100"/>
          </a:xfrm>
          <a:custGeom>
            <a:avLst/>
            <a:gdLst/>
            <a:ahLst/>
            <a:cxnLst/>
            <a:rect l="l" t="t" r="r" b="b"/>
            <a:pathLst>
              <a:path w="533400" h="38100">
                <a:moveTo>
                  <a:pt x="0" y="0"/>
                </a:moveTo>
                <a:lnTo>
                  <a:pt x="533400" y="0"/>
                </a:lnTo>
                <a:lnTo>
                  <a:pt x="533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" name="Text 1"/>
          <p:cNvSpPr/>
          <p:nvPr/>
        </p:nvSpPr>
        <p:spPr>
          <a:xfrm>
            <a:off x="1028700" y="381000"/>
            <a:ext cx="1943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263" kern="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Core Competencies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Areas of Global Expertise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2743200" cy="2171700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0" y="0"/>
                </a:moveTo>
                <a:lnTo>
                  <a:pt x="2743200" y="0"/>
                </a:lnTo>
                <a:lnTo>
                  <a:pt x="2743200" y="2171700"/>
                </a:lnTo>
                <a:lnTo>
                  <a:pt x="0" y="21717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6" name="Shape 4"/>
          <p:cNvSpPr/>
          <p:nvPr/>
        </p:nvSpPr>
        <p:spPr>
          <a:xfrm>
            <a:off x="571500" y="14859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7" name="Shape 5"/>
          <p:cNvSpPr/>
          <p:nvPr/>
        </p:nvSpPr>
        <p:spPr>
          <a:xfrm>
            <a:off x="723900" y="16383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1456" y="28575"/>
                </a:moveTo>
                <a:cubicBezTo>
                  <a:pt x="227350" y="28575"/>
                  <a:pt x="230698" y="35317"/>
                  <a:pt x="227171" y="40005"/>
                </a:cubicBezTo>
                <a:lnTo>
                  <a:pt x="214313" y="57150"/>
                </a:lnTo>
                <a:lnTo>
                  <a:pt x="214313" y="135731"/>
                </a:lnTo>
                <a:cubicBezTo>
                  <a:pt x="214313" y="171227"/>
                  <a:pt x="185514" y="200025"/>
                  <a:pt x="150019" y="200025"/>
                </a:cubicBezTo>
                <a:lnTo>
                  <a:pt x="100013" y="200025"/>
                </a:lnTo>
                <a:lnTo>
                  <a:pt x="79340" y="220697"/>
                </a:lnTo>
                <a:cubicBezTo>
                  <a:pt x="74697" y="225341"/>
                  <a:pt x="67508" y="226234"/>
                  <a:pt x="61883" y="222840"/>
                </a:cubicBezTo>
                <a:lnTo>
                  <a:pt x="18529" y="196855"/>
                </a:lnTo>
                <a:cubicBezTo>
                  <a:pt x="10939" y="192301"/>
                  <a:pt x="11832" y="181005"/>
                  <a:pt x="20047" y="177701"/>
                </a:cubicBezTo>
                <a:lnTo>
                  <a:pt x="71438" y="157163"/>
                </a:lnTo>
                <a:cubicBezTo>
                  <a:pt x="10626" y="138901"/>
                  <a:pt x="3349" y="75813"/>
                  <a:pt x="9823" y="42729"/>
                </a:cubicBezTo>
                <a:cubicBezTo>
                  <a:pt x="11430" y="34781"/>
                  <a:pt x="20226" y="31879"/>
                  <a:pt x="27369" y="35808"/>
                </a:cubicBezTo>
                <a:lnTo>
                  <a:pt x="142875" y="100013"/>
                </a:lnTo>
                <a:lnTo>
                  <a:pt x="142875" y="64294"/>
                </a:lnTo>
                <a:cubicBezTo>
                  <a:pt x="142875" y="44559"/>
                  <a:pt x="158859" y="28575"/>
                  <a:pt x="178594" y="28575"/>
                </a:cubicBezTo>
                <a:lnTo>
                  <a:pt x="221456" y="28575"/>
                </a:lnTo>
                <a:close/>
                <a:moveTo>
                  <a:pt x="178594" y="53578"/>
                </a:moveTo>
                <a:cubicBezTo>
                  <a:pt x="172680" y="53578"/>
                  <a:pt x="167878" y="58380"/>
                  <a:pt x="167878" y="64294"/>
                </a:cubicBezTo>
                <a:cubicBezTo>
                  <a:pt x="167878" y="70208"/>
                  <a:pt x="172680" y="75009"/>
                  <a:pt x="178594" y="75009"/>
                </a:cubicBezTo>
                <a:cubicBezTo>
                  <a:pt x="184508" y="75009"/>
                  <a:pt x="189309" y="70208"/>
                  <a:pt x="189309" y="64294"/>
                </a:cubicBezTo>
                <a:cubicBezTo>
                  <a:pt x="189309" y="58380"/>
                  <a:pt x="184508" y="53578"/>
                  <a:pt x="178594" y="53578"/>
                </a:cubicBezTo>
                <a:close/>
                <a:moveTo>
                  <a:pt x="81483" y="-4286"/>
                </a:moveTo>
                <a:cubicBezTo>
                  <a:pt x="87020" y="-10403"/>
                  <a:pt x="96351" y="-8260"/>
                  <a:pt x="100459" y="-1116"/>
                </a:cubicBezTo>
                <a:lnTo>
                  <a:pt x="125641" y="42773"/>
                </a:lnTo>
                <a:cubicBezTo>
                  <a:pt x="123051" y="49203"/>
                  <a:pt x="121533" y="56212"/>
                  <a:pt x="121444" y="63535"/>
                </a:cubicBezTo>
                <a:lnTo>
                  <a:pt x="61659" y="30361"/>
                </a:lnTo>
                <a:cubicBezTo>
                  <a:pt x="66169" y="16252"/>
                  <a:pt x="73715" y="4286"/>
                  <a:pt x="81483" y="-428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571500" y="217170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Peace Diplomacy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71500" y="2514600"/>
            <a:ext cx="2438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Conflict resolution &amp; international mediation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71500" y="3238500"/>
            <a:ext cx="381000" cy="38100"/>
          </a:xfrm>
          <a:custGeom>
            <a:avLst/>
            <a:gdLst/>
            <a:ahLst/>
            <a:cxnLst/>
            <a:rect l="l" t="t" r="r" b="b"/>
            <a:pathLst>
              <a:path w="381000" h="38100">
                <a:moveTo>
                  <a:pt x="0" y="0"/>
                </a:moveTo>
                <a:lnTo>
                  <a:pt x="381000" y="0"/>
                </a:lnTo>
                <a:lnTo>
                  <a:pt x="381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11" name="Shape 9"/>
          <p:cNvSpPr/>
          <p:nvPr/>
        </p:nvSpPr>
        <p:spPr>
          <a:xfrm>
            <a:off x="3276600" y="1295400"/>
            <a:ext cx="2743200" cy="2171700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0" y="0"/>
                </a:moveTo>
                <a:lnTo>
                  <a:pt x="2743200" y="0"/>
                </a:lnTo>
                <a:lnTo>
                  <a:pt x="2743200" y="2171700"/>
                </a:lnTo>
                <a:lnTo>
                  <a:pt x="0" y="21717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12" name="Shape 10"/>
          <p:cNvSpPr/>
          <p:nvPr/>
        </p:nvSpPr>
        <p:spPr>
          <a:xfrm>
            <a:off x="3467100" y="14859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3" name="Shape 11"/>
          <p:cNvSpPr/>
          <p:nvPr/>
        </p:nvSpPr>
        <p:spPr>
          <a:xfrm>
            <a:off x="3590925" y="163830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52774" y="27861"/>
                </a:moveTo>
                <a:cubicBezTo>
                  <a:pt x="45318" y="25360"/>
                  <a:pt x="41255" y="17234"/>
                  <a:pt x="43755" y="9778"/>
                </a:cubicBezTo>
                <a:cubicBezTo>
                  <a:pt x="46256" y="2322"/>
                  <a:pt x="54337" y="-1741"/>
                  <a:pt x="61838" y="714"/>
                </a:cubicBezTo>
                <a:lnTo>
                  <a:pt x="112291" y="17547"/>
                </a:lnTo>
                <a:cubicBezTo>
                  <a:pt x="118497" y="7054"/>
                  <a:pt x="129972" y="0"/>
                  <a:pt x="143054" y="0"/>
                </a:cubicBezTo>
                <a:cubicBezTo>
                  <a:pt x="162788" y="0"/>
                  <a:pt x="178772" y="15984"/>
                  <a:pt x="178772" y="35719"/>
                </a:cubicBezTo>
                <a:cubicBezTo>
                  <a:pt x="178772" y="37058"/>
                  <a:pt x="178683" y="38353"/>
                  <a:pt x="178549" y="39648"/>
                </a:cubicBezTo>
                <a:lnTo>
                  <a:pt x="233288" y="57909"/>
                </a:lnTo>
                <a:cubicBezTo>
                  <a:pt x="240789" y="60409"/>
                  <a:pt x="244807" y="68491"/>
                  <a:pt x="242307" y="75992"/>
                </a:cubicBezTo>
                <a:cubicBezTo>
                  <a:pt x="239807" y="83493"/>
                  <a:pt x="231725" y="87511"/>
                  <a:pt x="224224" y="85011"/>
                </a:cubicBezTo>
                <a:lnTo>
                  <a:pt x="163726" y="64830"/>
                </a:lnTo>
                <a:cubicBezTo>
                  <a:pt x="161717" y="66258"/>
                  <a:pt x="159574" y="67464"/>
                  <a:pt x="157296" y="68491"/>
                </a:cubicBezTo>
                <a:lnTo>
                  <a:pt x="157296" y="214357"/>
                </a:lnTo>
                <a:cubicBezTo>
                  <a:pt x="157296" y="222260"/>
                  <a:pt x="150912" y="228645"/>
                  <a:pt x="143009" y="228645"/>
                </a:cubicBezTo>
                <a:lnTo>
                  <a:pt x="57284" y="228645"/>
                </a:lnTo>
                <a:cubicBezTo>
                  <a:pt x="49381" y="228645"/>
                  <a:pt x="42996" y="222260"/>
                  <a:pt x="42996" y="214357"/>
                </a:cubicBezTo>
                <a:cubicBezTo>
                  <a:pt x="42996" y="206454"/>
                  <a:pt x="49381" y="200070"/>
                  <a:pt x="57284" y="200070"/>
                </a:cubicBezTo>
                <a:lnTo>
                  <a:pt x="128721" y="200070"/>
                </a:lnTo>
                <a:lnTo>
                  <a:pt x="128721" y="68491"/>
                </a:lnTo>
                <a:cubicBezTo>
                  <a:pt x="119345" y="64383"/>
                  <a:pt x="112112" y="56436"/>
                  <a:pt x="108987" y="46613"/>
                </a:cubicBezTo>
                <a:lnTo>
                  <a:pt x="52774" y="27861"/>
                </a:lnTo>
                <a:close/>
                <a:moveTo>
                  <a:pt x="89654" y="128588"/>
                </a:moveTo>
                <a:lnTo>
                  <a:pt x="57284" y="73134"/>
                </a:lnTo>
                <a:lnTo>
                  <a:pt x="24958" y="128588"/>
                </a:lnTo>
                <a:lnTo>
                  <a:pt x="89654" y="128588"/>
                </a:lnTo>
                <a:close/>
                <a:moveTo>
                  <a:pt x="57329" y="171450"/>
                </a:moveTo>
                <a:cubicBezTo>
                  <a:pt x="29245" y="171450"/>
                  <a:pt x="5894" y="156270"/>
                  <a:pt x="1072" y="136222"/>
                </a:cubicBezTo>
                <a:cubicBezTo>
                  <a:pt x="-89" y="131311"/>
                  <a:pt x="1518" y="126266"/>
                  <a:pt x="4063" y="121890"/>
                </a:cubicBezTo>
                <a:lnTo>
                  <a:pt x="46568" y="49024"/>
                </a:lnTo>
                <a:cubicBezTo>
                  <a:pt x="48801" y="45184"/>
                  <a:pt x="52908" y="42863"/>
                  <a:pt x="57329" y="42863"/>
                </a:cubicBezTo>
                <a:cubicBezTo>
                  <a:pt x="61749" y="42863"/>
                  <a:pt x="65856" y="45229"/>
                  <a:pt x="68089" y="49024"/>
                </a:cubicBezTo>
                <a:lnTo>
                  <a:pt x="110594" y="121890"/>
                </a:lnTo>
                <a:cubicBezTo>
                  <a:pt x="113139" y="126266"/>
                  <a:pt x="114746" y="131311"/>
                  <a:pt x="113586" y="136222"/>
                </a:cubicBezTo>
                <a:cubicBezTo>
                  <a:pt x="108764" y="156225"/>
                  <a:pt x="85412" y="171450"/>
                  <a:pt x="57329" y="171450"/>
                </a:cubicBezTo>
                <a:close/>
                <a:moveTo>
                  <a:pt x="228243" y="130284"/>
                </a:moveTo>
                <a:lnTo>
                  <a:pt x="195917" y="185738"/>
                </a:lnTo>
                <a:lnTo>
                  <a:pt x="260613" y="185738"/>
                </a:lnTo>
                <a:lnTo>
                  <a:pt x="228287" y="130284"/>
                </a:lnTo>
                <a:close/>
                <a:moveTo>
                  <a:pt x="284500" y="193372"/>
                </a:moveTo>
                <a:cubicBezTo>
                  <a:pt x="279678" y="213420"/>
                  <a:pt x="256327" y="228600"/>
                  <a:pt x="228243" y="228600"/>
                </a:cubicBezTo>
                <a:cubicBezTo>
                  <a:pt x="200159" y="228600"/>
                  <a:pt x="176808" y="213420"/>
                  <a:pt x="171986" y="193372"/>
                </a:cubicBezTo>
                <a:cubicBezTo>
                  <a:pt x="170825" y="188461"/>
                  <a:pt x="172432" y="183416"/>
                  <a:pt x="174977" y="179040"/>
                </a:cubicBezTo>
                <a:lnTo>
                  <a:pt x="217483" y="106174"/>
                </a:lnTo>
                <a:cubicBezTo>
                  <a:pt x="219715" y="102334"/>
                  <a:pt x="223823" y="100013"/>
                  <a:pt x="228243" y="100013"/>
                </a:cubicBezTo>
                <a:cubicBezTo>
                  <a:pt x="232663" y="100013"/>
                  <a:pt x="236771" y="102379"/>
                  <a:pt x="239003" y="106174"/>
                </a:cubicBezTo>
                <a:lnTo>
                  <a:pt x="281508" y="179040"/>
                </a:lnTo>
                <a:cubicBezTo>
                  <a:pt x="284053" y="183416"/>
                  <a:pt x="285661" y="188461"/>
                  <a:pt x="284500" y="19337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3467100" y="217170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Human Rights Advocacy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467100" y="2514600"/>
            <a:ext cx="2438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Universal dignity &amp; justice promotion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467100" y="3238500"/>
            <a:ext cx="381000" cy="38100"/>
          </a:xfrm>
          <a:custGeom>
            <a:avLst/>
            <a:gdLst/>
            <a:ahLst/>
            <a:cxnLst/>
            <a:rect l="l" t="t" r="r" b="b"/>
            <a:pathLst>
              <a:path w="381000" h="38100">
                <a:moveTo>
                  <a:pt x="0" y="0"/>
                </a:moveTo>
                <a:lnTo>
                  <a:pt x="381000" y="0"/>
                </a:lnTo>
                <a:lnTo>
                  <a:pt x="381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7" name="Shape 15"/>
          <p:cNvSpPr/>
          <p:nvPr/>
        </p:nvSpPr>
        <p:spPr>
          <a:xfrm>
            <a:off x="6172200" y="1295400"/>
            <a:ext cx="2743200" cy="2171700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0" y="0"/>
                </a:moveTo>
                <a:lnTo>
                  <a:pt x="2743200" y="0"/>
                </a:lnTo>
                <a:lnTo>
                  <a:pt x="2743200" y="2171700"/>
                </a:lnTo>
                <a:lnTo>
                  <a:pt x="0" y="21717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18" name="Shape 16"/>
          <p:cNvSpPr/>
          <p:nvPr/>
        </p:nvSpPr>
        <p:spPr>
          <a:xfrm>
            <a:off x="6362700" y="14859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19" name="Shape 17"/>
          <p:cNvSpPr/>
          <p:nvPr/>
        </p:nvSpPr>
        <p:spPr>
          <a:xfrm>
            <a:off x="6543675" y="163830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35719" y="78581"/>
                </a:moveTo>
                <a:cubicBezTo>
                  <a:pt x="35719" y="50982"/>
                  <a:pt x="58126" y="28575"/>
                  <a:pt x="85725" y="28575"/>
                </a:cubicBezTo>
                <a:cubicBezTo>
                  <a:pt x="113324" y="28575"/>
                  <a:pt x="135731" y="50982"/>
                  <a:pt x="135731" y="78581"/>
                </a:cubicBezTo>
                <a:cubicBezTo>
                  <a:pt x="135731" y="106180"/>
                  <a:pt x="113324" y="128588"/>
                  <a:pt x="85725" y="128588"/>
                </a:cubicBezTo>
                <a:cubicBezTo>
                  <a:pt x="58126" y="128588"/>
                  <a:pt x="35719" y="106180"/>
                  <a:pt x="35719" y="78581"/>
                </a:cubicBezTo>
                <a:close/>
                <a:moveTo>
                  <a:pt x="99968" y="155868"/>
                </a:moveTo>
                <a:cubicBezTo>
                  <a:pt x="136580" y="149170"/>
                  <a:pt x="164306" y="117113"/>
                  <a:pt x="164306" y="78581"/>
                </a:cubicBezTo>
                <a:cubicBezTo>
                  <a:pt x="164306" y="35183"/>
                  <a:pt x="129123" y="0"/>
                  <a:pt x="85725" y="0"/>
                </a:cubicBezTo>
                <a:cubicBezTo>
                  <a:pt x="42327" y="0"/>
                  <a:pt x="7144" y="35183"/>
                  <a:pt x="7144" y="78581"/>
                </a:cubicBezTo>
                <a:cubicBezTo>
                  <a:pt x="7144" y="117113"/>
                  <a:pt x="34870" y="149170"/>
                  <a:pt x="71482" y="155868"/>
                </a:cubicBezTo>
                <a:cubicBezTo>
                  <a:pt x="71438" y="156314"/>
                  <a:pt x="71438" y="156716"/>
                  <a:pt x="71438" y="157163"/>
                </a:cubicBezTo>
                <a:lnTo>
                  <a:pt x="71438" y="185738"/>
                </a:lnTo>
                <a:lnTo>
                  <a:pt x="57150" y="185738"/>
                </a:lnTo>
                <a:cubicBezTo>
                  <a:pt x="49247" y="185738"/>
                  <a:pt x="42863" y="192122"/>
                  <a:pt x="42863" y="200025"/>
                </a:cubicBezTo>
                <a:cubicBezTo>
                  <a:pt x="42863" y="207928"/>
                  <a:pt x="49247" y="214313"/>
                  <a:pt x="57150" y="214313"/>
                </a:cubicBezTo>
                <a:lnTo>
                  <a:pt x="71438" y="214313"/>
                </a:lnTo>
                <a:lnTo>
                  <a:pt x="71438" y="228600"/>
                </a:lnTo>
                <a:cubicBezTo>
                  <a:pt x="71438" y="236503"/>
                  <a:pt x="77822" y="242888"/>
                  <a:pt x="85725" y="242888"/>
                </a:cubicBezTo>
                <a:cubicBezTo>
                  <a:pt x="93628" y="242888"/>
                  <a:pt x="100013" y="236503"/>
                  <a:pt x="100013" y="228600"/>
                </a:cubicBezTo>
                <a:lnTo>
                  <a:pt x="100013" y="214313"/>
                </a:lnTo>
                <a:lnTo>
                  <a:pt x="114300" y="214313"/>
                </a:lnTo>
                <a:cubicBezTo>
                  <a:pt x="122203" y="214313"/>
                  <a:pt x="128588" y="207928"/>
                  <a:pt x="128588" y="200025"/>
                </a:cubicBezTo>
                <a:cubicBezTo>
                  <a:pt x="128588" y="192122"/>
                  <a:pt x="122203" y="185738"/>
                  <a:pt x="114300" y="185738"/>
                </a:cubicBezTo>
                <a:lnTo>
                  <a:pt x="100013" y="185738"/>
                </a:lnTo>
                <a:lnTo>
                  <a:pt x="100013" y="157163"/>
                </a:lnTo>
                <a:cubicBezTo>
                  <a:pt x="100013" y="156716"/>
                  <a:pt x="100013" y="156314"/>
                  <a:pt x="99968" y="15586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6362700" y="217170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Women &amp; Youth Empowerment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362700" y="2514600"/>
            <a:ext cx="2438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Leadership development programs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362700" y="3238500"/>
            <a:ext cx="381000" cy="38100"/>
          </a:xfrm>
          <a:custGeom>
            <a:avLst/>
            <a:gdLst/>
            <a:ahLst/>
            <a:cxnLst/>
            <a:rect l="l" t="t" r="r" b="b"/>
            <a:pathLst>
              <a:path w="381000" h="38100">
                <a:moveTo>
                  <a:pt x="0" y="0"/>
                </a:moveTo>
                <a:lnTo>
                  <a:pt x="381000" y="0"/>
                </a:lnTo>
                <a:lnTo>
                  <a:pt x="381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23" name="Shape 21"/>
          <p:cNvSpPr/>
          <p:nvPr/>
        </p:nvSpPr>
        <p:spPr>
          <a:xfrm>
            <a:off x="9067800" y="1295400"/>
            <a:ext cx="2743200" cy="2171700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0" y="0"/>
                </a:moveTo>
                <a:lnTo>
                  <a:pt x="2743200" y="0"/>
                </a:lnTo>
                <a:lnTo>
                  <a:pt x="2743200" y="2171700"/>
                </a:lnTo>
                <a:lnTo>
                  <a:pt x="0" y="21717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24" name="Shape 22"/>
          <p:cNvSpPr/>
          <p:nvPr/>
        </p:nvSpPr>
        <p:spPr>
          <a:xfrm>
            <a:off x="9258300" y="14859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25" name="Shape 23"/>
          <p:cNvSpPr/>
          <p:nvPr/>
        </p:nvSpPr>
        <p:spPr>
          <a:xfrm>
            <a:off x="9410700" y="16383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5725" y="28575"/>
                </a:moveTo>
                <a:cubicBezTo>
                  <a:pt x="85725" y="20672"/>
                  <a:pt x="92110" y="14288"/>
                  <a:pt x="100013" y="14288"/>
                </a:cubicBezTo>
                <a:lnTo>
                  <a:pt x="128588" y="14288"/>
                </a:lnTo>
                <a:cubicBezTo>
                  <a:pt x="136490" y="14288"/>
                  <a:pt x="142875" y="20672"/>
                  <a:pt x="142875" y="28575"/>
                </a:cubicBezTo>
                <a:lnTo>
                  <a:pt x="142875" y="57150"/>
                </a:lnTo>
                <a:cubicBezTo>
                  <a:pt x="142875" y="65053"/>
                  <a:pt x="136490" y="71438"/>
                  <a:pt x="128588" y="71438"/>
                </a:cubicBezTo>
                <a:lnTo>
                  <a:pt x="125016" y="71438"/>
                </a:lnTo>
                <a:lnTo>
                  <a:pt x="125016" y="100013"/>
                </a:lnTo>
                <a:lnTo>
                  <a:pt x="178594" y="100013"/>
                </a:lnTo>
                <a:cubicBezTo>
                  <a:pt x="196364" y="100013"/>
                  <a:pt x="210741" y="114389"/>
                  <a:pt x="210741" y="132159"/>
                </a:cubicBezTo>
                <a:lnTo>
                  <a:pt x="210741" y="157163"/>
                </a:lnTo>
                <a:lnTo>
                  <a:pt x="214313" y="157163"/>
                </a:lnTo>
                <a:cubicBezTo>
                  <a:pt x="222215" y="157163"/>
                  <a:pt x="228600" y="163547"/>
                  <a:pt x="228600" y="171450"/>
                </a:cubicBezTo>
                <a:lnTo>
                  <a:pt x="228600" y="200025"/>
                </a:lnTo>
                <a:cubicBezTo>
                  <a:pt x="228600" y="207928"/>
                  <a:pt x="222215" y="214313"/>
                  <a:pt x="214313" y="214313"/>
                </a:cubicBezTo>
                <a:lnTo>
                  <a:pt x="185738" y="214313"/>
                </a:lnTo>
                <a:cubicBezTo>
                  <a:pt x="177835" y="214313"/>
                  <a:pt x="171450" y="207928"/>
                  <a:pt x="171450" y="200025"/>
                </a:cubicBezTo>
                <a:lnTo>
                  <a:pt x="171450" y="171450"/>
                </a:lnTo>
                <a:cubicBezTo>
                  <a:pt x="171450" y="163547"/>
                  <a:pt x="177835" y="157163"/>
                  <a:pt x="185738" y="157163"/>
                </a:cubicBezTo>
                <a:lnTo>
                  <a:pt x="189309" y="157163"/>
                </a:lnTo>
                <a:lnTo>
                  <a:pt x="189309" y="132159"/>
                </a:lnTo>
                <a:cubicBezTo>
                  <a:pt x="189309" y="126221"/>
                  <a:pt x="184532" y="121444"/>
                  <a:pt x="178594" y="121444"/>
                </a:cubicBezTo>
                <a:lnTo>
                  <a:pt x="125016" y="121444"/>
                </a:lnTo>
                <a:lnTo>
                  <a:pt x="125016" y="157163"/>
                </a:lnTo>
                <a:lnTo>
                  <a:pt x="128588" y="157163"/>
                </a:lnTo>
                <a:cubicBezTo>
                  <a:pt x="136490" y="157163"/>
                  <a:pt x="142875" y="163547"/>
                  <a:pt x="142875" y="171450"/>
                </a:cubicBezTo>
                <a:lnTo>
                  <a:pt x="142875" y="200025"/>
                </a:lnTo>
                <a:cubicBezTo>
                  <a:pt x="142875" y="207928"/>
                  <a:pt x="136490" y="214313"/>
                  <a:pt x="128588" y="214313"/>
                </a:cubicBezTo>
                <a:lnTo>
                  <a:pt x="100013" y="214313"/>
                </a:lnTo>
                <a:cubicBezTo>
                  <a:pt x="92110" y="214313"/>
                  <a:pt x="85725" y="207928"/>
                  <a:pt x="85725" y="200025"/>
                </a:cubicBezTo>
                <a:lnTo>
                  <a:pt x="85725" y="171450"/>
                </a:lnTo>
                <a:cubicBezTo>
                  <a:pt x="85725" y="163547"/>
                  <a:pt x="92110" y="157163"/>
                  <a:pt x="100013" y="157163"/>
                </a:cubicBezTo>
                <a:lnTo>
                  <a:pt x="103584" y="157163"/>
                </a:lnTo>
                <a:lnTo>
                  <a:pt x="103584" y="121444"/>
                </a:lnTo>
                <a:lnTo>
                  <a:pt x="50006" y="121444"/>
                </a:lnTo>
                <a:cubicBezTo>
                  <a:pt x="44068" y="121444"/>
                  <a:pt x="39291" y="126221"/>
                  <a:pt x="39291" y="132159"/>
                </a:cubicBezTo>
                <a:lnTo>
                  <a:pt x="39291" y="157163"/>
                </a:lnTo>
                <a:lnTo>
                  <a:pt x="42863" y="157163"/>
                </a:lnTo>
                <a:cubicBezTo>
                  <a:pt x="50765" y="157163"/>
                  <a:pt x="57150" y="163547"/>
                  <a:pt x="57150" y="171450"/>
                </a:cubicBezTo>
                <a:lnTo>
                  <a:pt x="57150" y="200025"/>
                </a:lnTo>
                <a:cubicBezTo>
                  <a:pt x="57150" y="207928"/>
                  <a:pt x="50765" y="214313"/>
                  <a:pt x="42863" y="214313"/>
                </a:cubicBezTo>
                <a:lnTo>
                  <a:pt x="14288" y="214313"/>
                </a:lnTo>
                <a:cubicBezTo>
                  <a:pt x="6385" y="214313"/>
                  <a:pt x="0" y="207928"/>
                  <a:pt x="0" y="200025"/>
                </a:cubicBezTo>
                <a:lnTo>
                  <a:pt x="0" y="171450"/>
                </a:lnTo>
                <a:cubicBezTo>
                  <a:pt x="0" y="163547"/>
                  <a:pt x="6385" y="157163"/>
                  <a:pt x="14288" y="157163"/>
                </a:cubicBezTo>
                <a:lnTo>
                  <a:pt x="17859" y="157163"/>
                </a:lnTo>
                <a:lnTo>
                  <a:pt x="17859" y="132159"/>
                </a:lnTo>
                <a:cubicBezTo>
                  <a:pt x="17859" y="114389"/>
                  <a:pt x="32236" y="100013"/>
                  <a:pt x="50006" y="100013"/>
                </a:cubicBezTo>
                <a:lnTo>
                  <a:pt x="103584" y="100013"/>
                </a:lnTo>
                <a:lnTo>
                  <a:pt x="103584" y="71438"/>
                </a:lnTo>
                <a:lnTo>
                  <a:pt x="100013" y="71438"/>
                </a:lnTo>
                <a:cubicBezTo>
                  <a:pt x="92110" y="71438"/>
                  <a:pt x="85725" y="65053"/>
                  <a:pt x="85725" y="57150"/>
                </a:cubicBezTo>
                <a:lnTo>
                  <a:pt x="85725" y="285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9258300" y="217170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Institutional Strategy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258300" y="2514600"/>
            <a:ext cx="2438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organization governance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9258300" y="3238500"/>
            <a:ext cx="381000" cy="38100"/>
          </a:xfrm>
          <a:custGeom>
            <a:avLst/>
            <a:gdLst/>
            <a:ahLst/>
            <a:cxnLst/>
            <a:rect l="l" t="t" r="r" b="b"/>
            <a:pathLst>
              <a:path w="381000" h="38100">
                <a:moveTo>
                  <a:pt x="0" y="0"/>
                </a:moveTo>
                <a:lnTo>
                  <a:pt x="381000" y="0"/>
                </a:lnTo>
                <a:lnTo>
                  <a:pt x="381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29" name="Shape 27"/>
          <p:cNvSpPr/>
          <p:nvPr/>
        </p:nvSpPr>
        <p:spPr>
          <a:xfrm>
            <a:off x="381000" y="3619500"/>
            <a:ext cx="2743200" cy="2171700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0" y="0"/>
                </a:moveTo>
                <a:lnTo>
                  <a:pt x="2743200" y="0"/>
                </a:lnTo>
                <a:lnTo>
                  <a:pt x="2743200" y="2171700"/>
                </a:lnTo>
                <a:lnTo>
                  <a:pt x="0" y="21717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30" name="Shape 28"/>
          <p:cNvSpPr/>
          <p:nvPr/>
        </p:nvSpPr>
        <p:spPr>
          <a:xfrm>
            <a:off x="571500" y="38100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31" name="Shape 29"/>
          <p:cNvSpPr/>
          <p:nvPr/>
        </p:nvSpPr>
        <p:spPr>
          <a:xfrm>
            <a:off x="695325" y="396240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57150" y="42863"/>
                </a:moveTo>
                <a:cubicBezTo>
                  <a:pt x="57150" y="27102"/>
                  <a:pt x="69964" y="14288"/>
                  <a:pt x="85725" y="14288"/>
                </a:cubicBezTo>
                <a:lnTo>
                  <a:pt x="242888" y="14288"/>
                </a:lnTo>
                <a:cubicBezTo>
                  <a:pt x="258648" y="14288"/>
                  <a:pt x="271463" y="27102"/>
                  <a:pt x="271463" y="42863"/>
                </a:cubicBezTo>
                <a:lnTo>
                  <a:pt x="271463" y="150019"/>
                </a:lnTo>
                <a:lnTo>
                  <a:pt x="228600" y="150019"/>
                </a:lnTo>
                <a:lnTo>
                  <a:pt x="228600" y="142875"/>
                </a:lnTo>
                <a:cubicBezTo>
                  <a:pt x="228600" y="134972"/>
                  <a:pt x="222215" y="128588"/>
                  <a:pt x="214313" y="128588"/>
                </a:cubicBezTo>
                <a:lnTo>
                  <a:pt x="185738" y="128588"/>
                </a:lnTo>
                <a:cubicBezTo>
                  <a:pt x="177835" y="128588"/>
                  <a:pt x="171450" y="134972"/>
                  <a:pt x="171450" y="142875"/>
                </a:cubicBezTo>
                <a:lnTo>
                  <a:pt x="171450" y="150019"/>
                </a:lnTo>
                <a:lnTo>
                  <a:pt x="113809" y="150019"/>
                </a:lnTo>
                <a:cubicBezTo>
                  <a:pt x="118676" y="141625"/>
                  <a:pt x="121444" y="131847"/>
                  <a:pt x="121444" y="121444"/>
                </a:cubicBezTo>
                <a:cubicBezTo>
                  <a:pt x="121444" y="89877"/>
                  <a:pt x="95860" y="64294"/>
                  <a:pt x="64294" y="64294"/>
                </a:cubicBezTo>
                <a:cubicBezTo>
                  <a:pt x="61883" y="64294"/>
                  <a:pt x="59472" y="64428"/>
                  <a:pt x="57150" y="64740"/>
                </a:cubicBezTo>
                <a:lnTo>
                  <a:pt x="57150" y="42863"/>
                </a:lnTo>
                <a:close/>
                <a:moveTo>
                  <a:pt x="148679" y="200025"/>
                </a:moveTo>
                <a:cubicBezTo>
                  <a:pt x="146402" y="189220"/>
                  <a:pt x="141402" y="179442"/>
                  <a:pt x="134347" y="171450"/>
                </a:cubicBezTo>
                <a:lnTo>
                  <a:pt x="271463" y="171450"/>
                </a:lnTo>
                <a:cubicBezTo>
                  <a:pt x="271463" y="187211"/>
                  <a:pt x="258648" y="200025"/>
                  <a:pt x="242888" y="200025"/>
                </a:cubicBezTo>
                <a:lnTo>
                  <a:pt x="148679" y="200025"/>
                </a:lnTo>
                <a:close/>
                <a:moveTo>
                  <a:pt x="28575" y="121444"/>
                </a:moveTo>
                <a:cubicBezTo>
                  <a:pt x="28575" y="101730"/>
                  <a:pt x="44580" y="85725"/>
                  <a:pt x="64294" y="85725"/>
                </a:cubicBezTo>
                <a:cubicBezTo>
                  <a:pt x="84007" y="85725"/>
                  <a:pt x="100013" y="101730"/>
                  <a:pt x="100013" y="121444"/>
                </a:cubicBezTo>
                <a:cubicBezTo>
                  <a:pt x="100013" y="141157"/>
                  <a:pt x="84007" y="157163"/>
                  <a:pt x="64294" y="157163"/>
                </a:cubicBezTo>
                <a:cubicBezTo>
                  <a:pt x="44580" y="157163"/>
                  <a:pt x="28575" y="141157"/>
                  <a:pt x="28575" y="121444"/>
                </a:cubicBezTo>
                <a:close/>
                <a:moveTo>
                  <a:pt x="0" y="214313"/>
                </a:moveTo>
                <a:cubicBezTo>
                  <a:pt x="0" y="190649"/>
                  <a:pt x="19199" y="171450"/>
                  <a:pt x="42863" y="171450"/>
                </a:cubicBezTo>
                <a:lnTo>
                  <a:pt x="85725" y="171450"/>
                </a:lnTo>
                <a:cubicBezTo>
                  <a:pt x="109389" y="171450"/>
                  <a:pt x="128588" y="190649"/>
                  <a:pt x="128588" y="214313"/>
                </a:cubicBezTo>
                <a:cubicBezTo>
                  <a:pt x="128588" y="222215"/>
                  <a:pt x="122203" y="228600"/>
                  <a:pt x="114300" y="228600"/>
                </a:cubicBezTo>
                <a:lnTo>
                  <a:pt x="14288" y="228600"/>
                </a:lnTo>
                <a:cubicBezTo>
                  <a:pt x="6385" y="228600"/>
                  <a:pt x="0" y="222215"/>
                  <a:pt x="0" y="21431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571500" y="449580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Leadership Coaching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71500" y="4838700"/>
            <a:ext cx="2438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Policy advisory &amp; executive mentoring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71500" y="5562600"/>
            <a:ext cx="381000" cy="38100"/>
          </a:xfrm>
          <a:custGeom>
            <a:avLst/>
            <a:gdLst/>
            <a:ahLst/>
            <a:cxnLst/>
            <a:rect l="l" t="t" r="r" b="b"/>
            <a:pathLst>
              <a:path w="381000" h="38100">
                <a:moveTo>
                  <a:pt x="0" y="0"/>
                </a:moveTo>
                <a:lnTo>
                  <a:pt x="381000" y="0"/>
                </a:lnTo>
                <a:lnTo>
                  <a:pt x="381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35" name="Shape 33"/>
          <p:cNvSpPr/>
          <p:nvPr/>
        </p:nvSpPr>
        <p:spPr>
          <a:xfrm>
            <a:off x="3276600" y="3619500"/>
            <a:ext cx="2743200" cy="2171700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0" y="0"/>
                </a:moveTo>
                <a:lnTo>
                  <a:pt x="2743200" y="0"/>
                </a:lnTo>
                <a:lnTo>
                  <a:pt x="2743200" y="2171700"/>
                </a:lnTo>
                <a:lnTo>
                  <a:pt x="0" y="21717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36" name="Shape 34"/>
          <p:cNvSpPr/>
          <p:nvPr/>
        </p:nvSpPr>
        <p:spPr>
          <a:xfrm>
            <a:off x="3467100" y="38100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37" name="Shape 35"/>
          <p:cNvSpPr/>
          <p:nvPr/>
        </p:nvSpPr>
        <p:spPr>
          <a:xfrm>
            <a:off x="3619500" y="3962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9297" y="21431"/>
                </a:moveTo>
                <a:lnTo>
                  <a:pt x="139303" y="21431"/>
                </a:lnTo>
                <a:cubicBezTo>
                  <a:pt x="141268" y="21431"/>
                  <a:pt x="142875" y="23039"/>
                  <a:pt x="142875" y="25003"/>
                </a:cubicBezTo>
                <a:lnTo>
                  <a:pt x="142875" y="42863"/>
                </a:lnTo>
                <a:lnTo>
                  <a:pt x="85725" y="42863"/>
                </a:lnTo>
                <a:lnTo>
                  <a:pt x="85725" y="25003"/>
                </a:lnTo>
                <a:cubicBezTo>
                  <a:pt x="85725" y="23039"/>
                  <a:pt x="87332" y="21431"/>
                  <a:pt x="89297" y="21431"/>
                </a:cubicBezTo>
                <a:close/>
                <a:moveTo>
                  <a:pt x="64294" y="25003"/>
                </a:moveTo>
                <a:lnTo>
                  <a:pt x="64294" y="42863"/>
                </a:lnTo>
                <a:lnTo>
                  <a:pt x="28575" y="42863"/>
                </a:lnTo>
                <a:cubicBezTo>
                  <a:pt x="12814" y="42863"/>
                  <a:pt x="0" y="55677"/>
                  <a:pt x="0" y="71438"/>
                </a:cubicBezTo>
                <a:lnTo>
                  <a:pt x="0" y="114300"/>
                </a:lnTo>
                <a:lnTo>
                  <a:pt x="228600" y="114300"/>
                </a:lnTo>
                <a:lnTo>
                  <a:pt x="228600" y="71438"/>
                </a:lnTo>
                <a:cubicBezTo>
                  <a:pt x="228600" y="55677"/>
                  <a:pt x="215786" y="42863"/>
                  <a:pt x="200025" y="42863"/>
                </a:cubicBezTo>
                <a:lnTo>
                  <a:pt x="164306" y="42863"/>
                </a:lnTo>
                <a:lnTo>
                  <a:pt x="164306" y="25003"/>
                </a:lnTo>
                <a:cubicBezTo>
                  <a:pt x="164306" y="11207"/>
                  <a:pt x="153099" y="0"/>
                  <a:pt x="139303" y="0"/>
                </a:cubicBezTo>
                <a:lnTo>
                  <a:pt x="89297" y="0"/>
                </a:lnTo>
                <a:cubicBezTo>
                  <a:pt x="75501" y="0"/>
                  <a:pt x="64294" y="11207"/>
                  <a:pt x="64294" y="25003"/>
                </a:cubicBezTo>
                <a:close/>
                <a:moveTo>
                  <a:pt x="228600" y="135731"/>
                </a:moveTo>
                <a:lnTo>
                  <a:pt x="142875" y="135731"/>
                </a:lnTo>
                <a:lnTo>
                  <a:pt x="142875" y="142875"/>
                </a:lnTo>
                <a:cubicBezTo>
                  <a:pt x="142875" y="150778"/>
                  <a:pt x="136490" y="157163"/>
                  <a:pt x="128588" y="157163"/>
                </a:cubicBezTo>
                <a:lnTo>
                  <a:pt x="100013" y="157163"/>
                </a:lnTo>
                <a:cubicBezTo>
                  <a:pt x="92110" y="157163"/>
                  <a:pt x="85725" y="150778"/>
                  <a:pt x="85725" y="142875"/>
                </a:cubicBezTo>
                <a:lnTo>
                  <a:pt x="85725" y="135731"/>
                </a:lnTo>
                <a:lnTo>
                  <a:pt x="0" y="135731"/>
                </a:lnTo>
                <a:lnTo>
                  <a:pt x="0" y="185738"/>
                </a:lnTo>
                <a:cubicBezTo>
                  <a:pt x="0" y="201498"/>
                  <a:pt x="12814" y="214313"/>
                  <a:pt x="28575" y="214313"/>
                </a:cubicBezTo>
                <a:lnTo>
                  <a:pt x="200025" y="214313"/>
                </a:lnTo>
                <a:cubicBezTo>
                  <a:pt x="215786" y="214313"/>
                  <a:pt x="228600" y="201498"/>
                  <a:pt x="228600" y="185738"/>
                </a:cubicBezTo>
                <a:lnTo>
                  <a:pt x="228600" y="13573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3467100" y="449580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Global Business Consulting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3467100" y="4838700"/>
            <a:ext cx="2438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Strategic advisory for international markets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467100" y="5562600"/>
            <a:ext cx="381000" cy="38100"/>
          </a:xfrm>
          <a:custGeom>
            <a:avLst/>
            <a:gdLst/>
            <a:ahLst/>
            <a:cxnLst/>
            <a:rect l="l" t="t" r="r" b="b"/>
            <a:pathLst>
              <a:path w="381000" h="38100">
                <a:moveTo>
                  <a:pt x="0" y="0"/>
                </a:moveTo>
                <a:lnTo>
                  <a:pt x="381000" y="0"/>
                </a:lnTo>
                <a:lnTo>
                  <a:pt x="381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41" name="Shape 39"/>
          <p:cNvSpPr/>
          <p:nvPr/>
        </p:nvSpPr>
        <p:spPr>
          <a:xfrm>
            <a:off x="6172200" y="3619500"/>
            <a:ext cx="2743200" cy="2171700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0" y="0"/>
                </a:moveTo>
                <a:lnTo>
                  <a:pt x="2743200" y="0"/>
                </a:lnTo>
                <a:lnTo>
                  <a:pt x="2743200" y="2171700"/>
                </a:lnTo>
                <a:lnTo>
                  <a:pt x="0" y="21717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42" name="Shape 40"/>
          <p:cNvSpPr/>
          <p:nvPr/>
        </p:nvSpPr>
        <p:spPr>
          <a:xfrm>
            <a:off x="6362700" y="38100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43" name="Shape 41"/>
          <p:cNvSpPr/>
          <p:nvPr/>
        </p:nvSpPr>
        <p:spPr>
          <a:xfrm>
            <a:off x="6515100" y="3962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67241"/>
                </a:moveTo>
                <a:lnTo>
                  <a:pt x="181541" y="110103"/>
                </a:lnTo>
                <a:cubicBezTo>
                  <a:pt x="177433" y="114211"/>
                  <a:pt x="171316" y="115416"/>
                  <a:pt x="165958" y="113184"/>
                </a:cubicBezTo>
                <a:cubicBezTo>
                  <a:pt x="160600" y="110951"/>
                  <a:pt x="157163" y="105772"/>
                  <a:pt x="157163" y="100013"/>
                </a:cubicBezTo>
                <a:lnTo>
                  <a:pt x="157163" y="71438"/>
                </a:lnTo>
                <a:lnTo>
                  <a:pt x="14288" y="71438"/>
                </a:lnTo>
                <a:cubicBezTo>
                  <a:pt x="6385" y="71438"/>
                  <a:pt x="0" y="65053"/>
                  <a:pt x="0" y="57150"/>
                </a:cubicBezTo>
                <a:cubicBezTo>
                  <a:pt x="0" y="49247"/>
                  <a:pt x="6385" y="42863"/>
                  <a:pt x="14288" y="42863"/>
                </a:cubicBezTo>
                <a:lnTo>
                  <a:pt x="157163" y="42863"/>
                </a:lnTo>
                <a:lnTo>
                  <a:pt x="157163" y="14288"/>
                </a:lnTo>
                <a:cubicBezTo>
                  <a:pt x="157163" y="8528"/>
                  <a:pt x="160645" y="3304"/>
                  <a:pt x="166003" y="1072"/>
                </a:cubicBezTo>
                <a:cubicBezTo>
                  <a:pt x="171361" y="-1161"/>
                  <a:pt x="177478" y="89"/>
                  <a:pt x="181585" y="4152"/>
                </a:cubicBezTo>
                <a:lnTo>
                  <a:pt x="224448" y="47015"/>
                </a:lnTo>
                <a:cubicBezTo>
                  <a:pt x="230029" y="52596"/>
                  <a:pt x="230029" y="61659"/>
                  <a:pt x="224448" y="67241"/>
                </a:cubicBezTo>
                <a:close/>
                <a:moveTo>
                  <a:pt x="47015" y="224403"/>
                </a:moveTo>
                <a:lnTo>
                  <a:pt x="4152" y="181541"/>
                </a:lnTo>
                <a:cubicBezTo>
                  <a:pt x="-1429" y="175959"/>
                  <a:pt x="-1429" y="166896"/>
                  <a:pt x="4152" y="161315"/>
                </a:cubicBezTo>
                <a:lnTo>
                  <a:pt x="47015" y="118452"/>
                </a:lnTo>
                <a:cubicBezTo>
                  <a:pt x="51122" y="114345"/>
                  <a:pt x="57239" y="113139"/>
                  <a:pt x="62597" y="115372"/>
                </a:cubicBezTo>
                <a:cubicBezTo>
                  <a:pt x="67955" y="117604"/>
                  <a:pt x="71438" y="122828"/>
                  <a:pt x="71438" y="128588"/>
                </a:cubicBezTo>
                <a:lnTo>
                  <a:pt x="71438" y="157163"/>
                </a:lnTo>
                <a:lnTo>
                  <a:pt x="214313" y="157163"/>
                </a:lnTo>
                <a:cubicBezTo>
                  <a:pt x="222215" y="157163"/>
                  <a:pt x="228600" y="163547"/>
                  <a:pt x="228600" y="171450"/>
                </a:cubicBezTo>
                <a:cubicBezTo>
                  <a:pt x="228600" y="179353"/>
                  <a:pt x="222215" y="185738"/>
                  <a:pt x="214313" y="185738"/>
                </a:cubicBezTo>
                <a:lnTo>
                  <a:pt x="71438" y="185738"/>
                </a:lnTo>
                <a:lnTo>
                  <a:pt x="71438" y="214313"/>
                </a:lnTo>
                <a:cubicBezTo>
                  <a:pt x="71438" y="220072"/>
                  <a:pt x="67955" y="225296"/>
                  <a:pt x="62597" y="227528"/>
                </a:cubicBezTo>
                <a:cubicBezTo>
                  <a:pt x="57239" y="229761"/>
                  <a:pt x="51122" y="228511"/>
                  <a:pt x="47015" y="22444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6362700" y="449580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Cross-Border Trade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362700" y="4838700"/>
            <a:ext cx="2438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commerce development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362700" y="5562600"/>
            <a:ext cx="381000" cy="38100"/>
          </a:xfrm>
          <a:custGeom>
            <a:avLst/>
            <a:gdLst/>
            <a:ahLst/>
            <a:cxnLst/>
            <a:rect l="l" t="t" r="r" b="b"/>
            <a:pathLst>
              <a:path w="381000" h="38100">
                <a:moveTo>
                  <a:pt x="0" y="0"/>
                </a:moveTo>
                <a:lnTo>
                  <a:pt x="381000" y="0"/>
                </a:lnTo>
                <a:lnTo>
                  <a:pt x="381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47" name="Shape 45"/>
          <p:cNvSpPr/>
          <p:nvPr/>
        </p:nvSpPr>
        <p:spPr>
          <a:xfrm>
            <a:off x="9067800" y="3619500"/>
            <a:ext cx="2743200" cy="2171700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0" y="0"/>
                </a:moveTo>
                <a:lnTo>
                  <a:pt x="2743200" y="0"/>
                </a:lnTo>
                <a:lnTo>
                  <a:pt x="2743200" y="2171700"/>
                </a:lnTo>
                <a:lnTo>
                  <a:pt x="0" y="21717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48" name="Shape 46"/>
          <p:cNvSpPr/>
          <p:nvPr/>
        </p:nvSpPr>
        <p:spPr>
          <a:xfrm>
            <a:off x="9258300" y="38100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49" name="Shape 47"/>
          <p:cNvSpPr/>
          <p:nvPr/>
        </p:nvSpPr>
        <p:spPr>
          <a:xfrm>
            <a:off x="9396413" y="39624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20060" y="23753"/>
                </a:moveTo>
                <a:lnTo>
                  <a:pt x="68000" y="81617"/>
                </a:lnTo>
                <a:cubicBezTo>
                  <a:pt x="65946" y="83894"/>
                  <a:pt x="66035" y="87422"/>
                  <a:pt x="68223" y="89609"/>
                </a:cubicBezTo>
                <a:cubicBezTo>
                  <a:pt x="81841" y="103227"/>
                  <a:pt x="103942" y="103227"/>
                  <a:pt x="117559" y="89609"/>
                </a:cubicBezTo>
                <a:lnTo>
                  <a:pt x="131758" y="75411"/>
                </a:lnTo>
                <a:cubicBezTo>
                  <a:pt x="133633" y="73536"/>
                  <a:pt x="135999" y="72509"/>
                  <a:pt x="138410" y="72330"/>
                </a:cubicBezTo>
                <a:cubicBezTo>
                  <a:pt x="141446" y="72063"/>
                  <a:pt x="144572" y="73089"/>
                  <a:pt x="146893" y="75411"/>
                </a:cubicBezTo>
                <a:lnTo>
                  <a:pt x="225743" y="153591"/>
                </a:lnTo>
                <a:lnTo>
                  <a:pt x="257175" y="128588"/>
                </a:lnTo>
                <a:lnTo>
                  <a:pt x="257175" y="0"/>
                </a:lnTo>
                <a:lnTo>
                  <a:pt x="207169" y="28575"/>
                </a:lnTo>
                <a:lnTo>
                  <a:pt x="196542" y="21476"/>
                </a:lnTo>
                <a:cubicBezTo>
                  <a:pt x="189488" y="16788"/>
                  <a:pt x="181228" y="14288"/>
                  <a:pt x="172745" y="14288"/>
                </a:cubicBezTo>
                <a:lnTo>
                  <a:pt x="141312" y="14288"/>
                </a:lnTo>
                <a:cubicBezTo>
                  <a:pt x="140821" y="14288"/>
                  <a:pt x="140285" y="14288"/>
                  <a:pt x="139794" y="14332"/>
                </a:cubicBezTo>
                <a:cubicBezTo>
                  <a:pt x="132249" y="14734"/>
                  <a:pt x="125150" y="18127"/>
                  <a:pt x="120060" y="23753"/>
                </a:cubicBezTo>
                <a:close/>
                <a:moveTo>
                  <a:pt x="52060" y="67285"/>
                </a:moveTo>
                <a:lnTo>
                  <a:pt x="99745" y="14288"/>
                </a:lnTo>
                <a:lnTo>
                  <a:pt x="82064" y="14288"/>
                </a:lnTo>
                <a:cubicBezTo>
                  <a:pt x="70678" y="14288"/>
                  <a:pt x="59784" y="18797"/>
                  <a:pt x="51748" y="26834"/>
                </a:cubicBezTo>
                <a:lnTo>
                  <a:pt x="0" y="85725"/>
                </a:lnTo>
                <a:lnTo>
                  <a:pt x="0" y="242888"/>
                </a:lnTo>
                <a:lnTo>
                  <a:pt x="64294" y="182166"/>
                </a:lnTo>
                <a:lnTo>
                  <a:pt x="69830" y="186764"/>
                </a:lnTo>
                <a:cubicBezTo>
                  <a:pt x="80099" y="195337"/>
                  <a:pt x="93047" y="200025"/>
                  <a:pt x="106397" y="200025"/>
                </a:cubicBezTo>
                <a:lnTo>
                  <a:pt x="113407" y="200025"/>
                </a:lnTo>
                <a:lnTo>
                  <a:pt x="110282" y="196900"/>
                </a:lnTo>
                <a:cubicBezTo>
                  <a:pt x="106085" y="192703"/>
                  <a:pt x="106085" y="185916"/>
                  <a:pt x="110282" y="181764"/>
                </a:cubicBezTo>
                <a:cubicBezTo>
                  <a:pt x="114479" y="177611"/>
                  <a:pt x="121265" y="177567"/>
                  <a:pt x="125417" y="181764"/>
                </a:cubicBezTo>
                <a:lnTo>
                  <a:pt x="143723" y="200070"/>
                </a:lnTo>
                <a:lnTo>
                  <a:pt x="147742" y="200070"/>
                </a:lnTo>
                <a:cubicBezTo>
                  <a:pt x="156270" y="200070"/>
                  <a:pt x="164619" y="198150"/>
                  <a:pt x="172209" y="194578"/>
                </a:cubicBezTo>
                <a:lnTo>
                  <a:pt x="160288" y="182612"/>
                </a:lnTo>
                <a:cubicBezTo>
                  <a:pt x="156091" y="178415"/>
                  <a:pt x="156091" y="171629"/>
                  <a:pt x="160288" y="167476"/>
                </a:cubicBezTo>
                <a:cubicBezTo>
                  <a:pt x="164485" y="163324"/>
                  <a:pt x="171271" y="163279"/>
                  <a:pt x="175424" y="167476"/>
                </a:cubicBezTo>
                <a:lnTo>
                  <a:pt x="189711" y="181764"/>
                </a:lnTo>
                <a:lnTo>
                  <a:pt x="197525" y="173950"/>
                </a:lnTo>
                <a:cubicBezTo>
                  <a:pt x="201498" y="169977"/>
                  <a:pt x="202659" y="164217"/>
                  <a:pt x="200918" y="159172"/>
                </a:cubicBezTo>
                <a:lnTo>
                  <a:pt x="139348" y="98093"/>
                </a:lnTo>
                <a:lnTo>
                  <a:pt x="132695" y="104745"/>
                </a:lnTo>
                <a:cubicBezTo>
                  <a:pt x="110683" y="126757"/>
                  <a:pt x="75054" y="126757"/>
                  <a:pt x="53042" y="104745"/>
                </a:cubicBezTo>
                <a:cubicBezTo>
                  <a:pt x="42773" y="94476"/>
                  <a:pt x="42371" y="78001"/>
                  <a:pt x="52060" y="6724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9258300" y="449580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Humanitarian Programs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9258300" y="4838700"/>
            <a:ext cx="2438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Relief &amp; development initiatives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9258300" y="5562600"/>
            <a:ext cx="381000" cy="38100"/>
          </a:xfrm>
          <a:custGeom>
            <a:avLst/>
            <a:gdLst/>
            <a:ahLst/>
            <a:cxnLst/>
            <a:rect l="l" t="t" r="r" b="b"/>
            <a:pathLst>
              <a:path w="381000" h="38100">
                <a:moveTo>
                  <a:pt x="0" y="0"/>
                </a:moveTo>
                <a:lnTo>
                  <a:pt x="381000" y="0"/>
                </a:lnTo>
                <a:lnTo>
                  <a:pt x="381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53" name="Shape 51"/>
          <p:cNvSpPr/>
          <p:nvPr/>
        </p:nvSpPr>
        <p:spPr>
          <a:xfrm>
            <a:off x="381000" y="5943600"/>
            <a:ext cx="11430000" cy="533400"/>
          </a:xfrm>
          <a:custGeom>
            <a:avLst/>
            <a:gdLst/>
            <a:ahLst/>
            <a:cxnLst/>
            <a:rect l="l" t="t" r="r" b="b"/>
            <a:pathLst>
              <a:path w="11430000" h="533400">
                <a:moveTo>
                  <a:pt x="0" y="0"/>
                </a:moveTo>
                <a:lnTo>
                  <a:pt x="11430000" y="0"/>
                </a:lnTo>
                <a:lnTo>
                  <a:pt x="114300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54" name="Shape 52"/>
          <p:cNvSpPr/>
          <p:nvPr/>
        </p:nvSpPr>
        <p:spPr>
          <a:xfrm>
            <a:off x="2010728" y="6126482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92125" y="-5626"/>
                </a:moveTo>
                <a:cubicBezTo>
                  <a:pt x="90904" y="-8007"/>
                  <a:pt x="88434" y="-9525"/>
                  <a:pt x="85755" y="-9525"/>
                </a:cubicBezTo>
                <a:cubicBezTo>
                  <a:pt x="83076" y="-9525"/>
                  <a:pt x="80605" y="-8007"/>
                  <a:pt x="79385" y="-5626"/>
                </a:cubicBezTo>
                <a:lnTo>
                  <a:pt x="57477" y="37296"/>
                </a:lnTo>
                <a:lnTo>
                  <a:pt x="9882" y="44857"/>
                </a:lnTo>
                <a:cubicBezTo>
                  <a:pt x="7233" y="45274"/>
                  <a:pt x="5030" y="47149"/>
                  <a:pt x="4197" y="49709"/>
                </a:cubicBezTo>
                <a:cubicBezTo>
                  <a:pt x="3364" y="52268"/>
                  <a:pt x="4048" y="55066"/>
                  <a:pt x="5923" y="56971"/>
                </a:cubicBezTo>
                <a:lnTo>
                  <a:pt x="39975" y="91053"/>
                </a:lnTo>
                <a:lnTo>
                  <a:pt x="32474" y="138648"/>
                </a:lnTo>
                <a:cubicBezTo>
                  <a:pt x="32058" y="141297"/>
                  <a:pt x="33159" y="143976"/>
                  <a:pt x="35332" y="145554"/>
                </a:cubicBezTo>
                <a:cubicBezTo>
                  <a:pt x="37505" y="147131"/>
                  <a:pt x="40362" y="147370"/>
                  <a:pt x="42773" y="146149"/>
                </a:cubicBezTo>
                <a:lnTo>
                  <a:pt x="85755" y="124301"/>
                </a:lnTo>
                <a:lnTo>
                  <a:pt x="128707" y="146149"/>
                </a:lnTo>
                <a:cubicBezTo>
                  <a:pt x="131088" y="147370"/>
                  <a:pt x="133975" y="147131"/>
                  <a:pt x="136148" y="145554"/>
                </a:cubicBezTo>
                <a:cubicBezTo>
                  <a:pt x="138321" y="143976"/>
                  <a:pt x="139422" y="141327"/>
                  <a:pt x="139005" y="138648"/>
                </a:cubicBezTo>
                <a:lnTo>
                  <a:pt x="131475" y="91053"/>
                </a:lnTo>
                <a:lnTo>
                  <a:pt x="165527" y="56971"/>
                </a:lnTo>
                <a:cubicBezTo>
                  <a:pt x="167432" y="55066"/>
                  <a:pt x="168086" y="52268"/>
                  <a:pt x="167253" y="49709"/>
                </a:cubicBezTo>
                <a:cubicBezTo>
                  <a:pt x="166420" y="47149"/>
                  <a:pt x="164247" y="45274"/>
                  <a:pt x="161568" y="44857"/>
                </a:cubicBezTo>
                <a:lnTo>
                  <a:pt x="114002" y="37296"/>
                </a:lnTo>
                <a:lnTo>
                  <a:pt x="92125" y="-562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5" name="Text 53"/>
          <p:cNvSpPr/>
          <p:nvPr/>
        </p:nvSpPr>
        <p:spPr>
          <a:xfrm>
            <a:off x="742950" y="6096000"/>
            <a:ext cx="10953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Integrated Expertise:</a:t>
            </a:r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Dr. Shaziya combines these eight domains to deliver comprehensive solutions for global challenges.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humbs.dreamstime.com/bce8ef1d1259f730ecee1319c76b541444bbae81.jpg">    </p:cNvPr>
          <p:cNvPicPr>
            <a:picLocks noChangeAspect="1"/>
          </p:cNvPicPr>
          <p:nvPr/>
        </p:nvPicPr>
        <p:blipFill>
          <a:blip r:embed="rId1"/>
          <a:srcRect l="24210" r="24210" t="0" b="0"/>
          <a:stretch/>
        </p:blipFill>
        <p:spPr>
          <a:xfrm>
            <a:off x="379813" y="379813"/>
            <a:ext cx="5602243" cy="6096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379813" y="379813"/>
            <a:ext cx="5602243" cy="6096000"/>
          </a:xfrm>
          <a:custGeom>
            <a:avLst/>
            <a:gdLst/>
            <a:ahLst/>
            <a:cxnLst/>
            <a:rect l="l" t="t" r="r" b="b"/>
            <a:pathLst>
              <a:path w="5602243" h="6096000">
                <a:moveTo>
                  <a:pt x="0" y="0"/>
                </a:moveTo>
                <a:lnTo>
                  <a:pt x="5602243" y="0"/>
                </a:lnTo>
                <a:lnTo>
                  <a:pt x="5602243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6B7A8F">
                  <a:alpha val="90000"/>
                </a:srgbClr>
              </a:gs>
              <a:gs pos="50000">
                <a:srgbClr val="8C92AC">
                  <a:alpha val="80000"/>
                </a:srgbClr>
              </a:gs>
              <a:gs pos="100000">
                <a:srgbClr val="B0A59A">
                  <a:alpha val="75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754879" y="1730523"/>
            <a:ext cx="569720" cy="569720"/>
          </a:xfrm>
          <a:custGeom>
            <a:avLst/>
            <a:gdLst/>
            <a:ahLst/>
            <a:cxnLst/>
            <a:rect l="l" t="t" r="r" b="b"/>
            <a:pathLst>
              <a:path w="569720" h="569720">
                <a:moveTo>
                  <a:pt x="61979" y="222213"/>
                </a:moveTo>
                <a:lnTo>
                  <a:pt x="96363" y="256596"/>
                </a:lnTo>
                <a:cubicBezTo>
                  <a:pt x="103039" y="263273"/>
                  <a:pt x="112052" y="267056"/>
                  <a:pt x="121511" y="267056"/>
                </a:cubicBezTo>
                <a:lnTo>
                  <a:pt x="145434" y="267056"/>
                </a:lnTo>
                <a:cubicBezTo>
                  <a:pt x="154893" y="267056"/>
                  <a:pt x="163906" y="270839"/>
                  <a:pt x="170582" y="277516"/>
                </a:cubicBezTo>
                <a:lnTo>
                  <a:pt x="203185" y="310119"/>
                </a:lnTo>
                <a:cubicBezTo>
                  <a:pt x="209862" y="316795"/>
                  <a:pt x="213645" y="325808"/>
                  <a:pt x="213645" y="335267"/>
                </a:cubicBezTo>
                <a:lnTo>
                  <a:pt x="213645" y="376994"/>
                </a:lnTo>
                <a:cubicBezTo>
                  <a:pt x="213645" y="386452"/>
                  <a:pt x="217428" y="395466"/>
                  <a:pt x="224105" y="402142"/>
                </a:cubicBezTo>
                <a:lnTo>
                  <a:pt x="238904" y="416941"/>
                </a:lnTo>
                <a:cubicBezTo>
                  <a:pt x="245580" y="423618"/>
                  <a:pt x="249364" y="432631"/>
                  <a:pt x="249364" y="442089"/>
                </a:cubicBezTo>
                <a:lnTo>
                  <a:pt x="249364" y="462897"/>
                </a:lnTo>
                <a:cubicBezTo>
                  <a:pt x="249364" y="482593"/>
                  <a:pt x="265276" y="498505"/>
                  <a:pt x="284971" y="498505"/>
                </a:cubicBezTo>
                <a:cubicBezTo>
                  <a:pt x="304666" y="498505"/>
                  <a:pt x="320579" y="482593"/>
                  <a:pt x="320579" y="462897"/>
                </a:cubicBezTo>
                <a:lnTo>
                  <a:pt x="320579" y="459893"/>
                </a:lnTo>
                <a:cubicBezTo>
                  <a:pt x="320579" y="450435"/>
                  <a:pt x="324362" y="441421"/>
                  <a:pt x="331038" y="434745"/>
                </a:cubicBezTo>
                <a:lnTo>
                  <a:pt x="381445" y="384338"/>
                </a:lnTo>
                <a:cubicBezTo>
                  <a:pt x="388121" y="377662"/>
                  <a:pt x="391905" y="368649"/>
                  <a:pt x="391905" y="359190"/>
                </a:cubicBezTo>
                <a:lnTo>
                  <a:pt x="391905" y="320579"/>
                </a:lnTo>
                <a:cubicBezTo>
                  <a:pt x="391905" y="300883"/>
                  <a:pt x="375993" y="284971"/>
                  <a:pt x="356297" y="284971"/>
                </a:cubicBezTo>
                <a:lnTo>
                  <a:pt x="264274" y="284971"/>
                </a:lnTo>
                <a:cubicBezTo>
                  <a:pt x="254816" y="284971"/>
                  <a:pt x="245803" y="281188"/>
                  <a:pt x="239126" y="274511"/>
                </a:cubicBezTo>
                <a:lnTo>
                  <a:pt x="221323" y="256708"/>
                </a:lnTo>
                <a:cubicBezTo>
                  <a:pt x="216649" y="252034"/>
                  <a:pt x="213979" y="245580"/>
                  <a:pt x="213979" y="238904"/>
                </a:cubicBezTo>
                <a:cubicBezTo>
                  <a:pt x="213979" y="224995"/>
                  <a:pt x="225217" y="213756"/>
                  <a:pt x="239126" y="213756"/>
                </a:cubicBezTo>
                <a:lnTo>
                  <a:pt x="277738" y="213756"/>
                </a:lnTo>
                <a:cubicBezTo>
                  <a:pt x="291647" y="213756"/>
                  <a:pt x="302886" y="202518"/>
                  <a:pt x="302886" y="188608"/>
                </a:cubicBezTo>
                <a:cubicBezTo>
                  <a:pt x="302886" y="181932"/>
                  <a:pt x="300216" y="175478"/>
                  <a:pt x="295542" y="170805"/>
                </a:cubicBezTo>
                <a:lnTo>
                  <a:pt x="273621" y="148884"/>
                </a:lnTo>
                <a:cubicBezTo>
                  <a:pt x="269282" y="144655"/>
                  <a:pt x="267056" y="139203"/>
                  <a:pt x="267056" y="133528"/>
                </a:cubicBezTo>
                <a:cubicBezTo>
                  <a:pt x="267056" y="127853"/>
                  <a:pt x="269282" y="122401"/>
                  <a:pt x="273399" y="118284"/>
                </a:cubicBezTo>
                <a:lnTo>
                  <a:pt x="292649" y="99033"/>
                </a:lnTo>
                <a:cubicBezTo>
                  <a:pt x="299103" y="92579"/>
                  <a:pt x="302775" y="83789"/>
                  <a:pt x="302775" y="74664"/>
                </a:cubicBezTo>
                <a:cubicBezTo>
                  <a:pt x="302775" y="66653"/>
                  <a:pt x="300104" y="59420"/>
                  <a:pt x="295653" y="53634"/>
                </a:cubicBezTo>
                <a:cubicBezTo>
                  <a:pt x="292093" y="53522"/>
                  <a:pt x="288532" y="53411"/>
                  <a:pt x="284971" y="53411"/>
                </a:cubicBezTo>
                <a:cubicBezTo>
                  <a:pt x="178816" y="53411"/>
                  <a:pt x="89464" y="124849"/>
                  <a:pt x="62091" y="222213"/>
                </a:cubicBezTo>
                <a:close/>
                <a:moveTo>
                  <a:pt x="516308" y="284860"/>
                </a:moveTo>
                <a:cubicBezTo>
                  <a:pt x="516308" y="246359"/>
                  <a:pt x="506961" y="210084"/>
                  <a:pt x="490270" y="178260"/>
                </a:cubicBezTo>
                <a:cubicBezTo>
                  <a:pt x="483149" y="179261"/>
                  <a:pt x="476139" y="182600"/>
                  <a:pt x="470353" y="188386"/>
                </a:cubicBezTo>
                <a:lnTo>
                  <a:pt x="455442" y="203296"/>
                </a:lnTo>
                <a:cubicBezTo>
                  <a:pt x="448765" y="209973"/>
                  <a:pt x="444982" y="218986"/>
                  <a:pt x="444982" y="228444"/>
                </a:cubicBezTo>
                <a:lnTo>
                  <a:pt x="444982" y="267056"/>
                </a:lnTo>
                <a:cubicBezTo>
                  <a:pt x="444982" y="286751"/>
                  <a:pt x="460894" y="302664"/>
                  <a:pt x="480590" y="302664"/>
                </a:cubicBezTo>
                <a:lnTo>
                  <a:pt x="507407" y="302664"/>
                </a:lnTo>
                <a:cubicBezTo>
                  <a:pt x="510188" y="302664"/>
                  <a:pt x="512970" y="302330"/>
                  <a:pt x="515529" y="301773"/>
                </a:cubicBezTo>
                <a:cubicBezTo>
                  <a:pt x="515975" y="296210"/>
                  <a:pt x="516086" y="290535"/>
                  <a:pt x="516086" y="284860"/>
                </a:cubicBezTo>
                <a:close/>
                <a:moveTo>
                  <a:pt x="0" y="284860"/>
                </a:moveTo>
                <a:cubicBezTo>
                  <a:pt x="0" y="127641"/>
                  <a:pt x="127641" y="0"/>
                  <a:pt x="284860" y="0"/>
                </a:cubicBezTo>
                <a:cubicBezTo>
                  <a:pt x="442078" y="0"/>
                  <a:pt x="569720" y="127641"/>
                  <a:pt x="569720" y="284860"/>
                </a:cubicBezTo>
                <a:cubicBezTo>
                  <a:pt x="569720" y="442078"/>
                  <a:pt x="442078" y="569720"/>
                  <a:pt x="284860" y="569720"/>
                </a:cubicBezTo>
                <a:cubicBezTo>
                  <a:pt x="127641" y="569720"/>
                  <a:pt x="0" y="442078"/>
                  <a:pt x="0" y="28486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683664" y="2528131"/>
            <a:ext cx="5165458" cy="379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92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Global Engagement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83664" y="3059869"/>
            <a:ext cx="5089495" cy="9305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95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Active participation in prestigious international forums, competitions, and leadership programs associated with the </a:t>
            </a:r>
            <a:pPr>
              <a:lnSpc>
                <a:spcPct val="140000"/>
              </a:lnSpc>
            </a:pPr>
            <a:r>
              <a:rPr lang="en-US" sz="1495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United Nations framework</a:t>
            </a:r>
            <a:pPr>
              <a:lnSpc>
                <a:spcPct val="140000"/>
              </a:lnSpc>
            </a:pPr>
            <a:r>
              <a:rPr lang="en-US" sz="1495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07402" y="4232542"/>
            <a:ext cx="189907" cy="189907"/>
          </a:xfrm>
          <a:custGeom>
            <a:avLst/>
            <a:gdLst/>
            <a:ahLst/>
            <a:cxnLst/>
            <a:rect l="l" t="t" r="r" b="b"/>
            <a:pathLst>
              <a:path w="189907" h="189907">
                <a:moveTo>
                  <a:pt x="94953" y="189907"/>
                </a:moveTo>
                <a:cubicBezTo>
                  <a:pt x="147359" y="189907"/>
                  <a:pt x="189907" y="147359"/>
                  <a:pt x="189907" y="94953"/>
                </a:cubicBezTo>
                <a:cubicBezTo>
                  <a:pt x="189907" y="42547"/>
                  <a:pt x="147359" y="0"/>
                  <a:pt x="94953" y="0"/>
                </a:cubicBezTo>
                <a:cubicBezTo>
                  <a:pt x="42547" y="0"/>
                  <a:pt x="0" y="42547"/>
                  <a:pt x="0" y="94953"/>
                </a:cubicBezTo>
                <a:cubicBezTo>
                  <a:pt x="0" y="147359"/>
                  <a:pt x="42547" y="189907"/>
                  <a:pt x="94953" y="189907"/>
                </a:cubicBezTo>
                <a:close/>
                <a:moveTo>
                  <a:pt x="126258" y="78893"/>
                </a:moveTo>
                <a:lnTo>
                  <a:pt x="96585" y="126369"/>
                </a:lnTo>
                <a:cubicBezTo>
                  <a:pt x="95027" y="128855"/>
                  <a:pt x="92357" y="130412"/>
                  <a:pt x="89427" y="130561"/>
                </a:cubicBezTo>
                <a:cubicBezTo>
                  <a:pt x="86496" y="130709"/>
                  <a:pt x="83678" y="129374"/>
                  <a:pt x="81934" y="127000"/>
                </a:cubicBezTo>
                <a:lnTo>
                  <a:pt x="64131" y="103262"/>
                </a:lnTo>
                <a:cubicBezTo>
                  <a:pt x="61163" y="99330"/>
                  <a:pt x="61979" y="93766"/>
                  <a:pt x="65911" y="90799"/>
                </a:cubicBezTo>
                <a:cubicBezTo>
                  <a:pt x="69843" y="87832"/>
                  <a:pt x="75406" y="88648"/>
                  <a:pt x="78374" y="92579"/>
                </a:cubicBezTo>
                <a:lnTo>
                  <a:pt x="88388" y="105932"/>
                </a:lnTo>
                <a:lnTo>
                  <a:pt x="111162" y="69472"/>
                </a:lnTo>
                <a:cubicBezTo>
                  <a:pt x="113758" y="65317"/>
                  <a:pt x="119248" y="64019"/>
                  <a:pt x="123439" y="66653"/>
                </a:cubicBezTo>
                <a:cubicBezTo>
                  <a:pt x="127631" y="69286"/>
                  <a:pt x="128892" y="74739"/>
                  <a:pt x="126258" y="7893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5"/>
          <p:cNvSpPr/>
          <p:nvPr/>
        </p:nvSpPr>
        <p:spPr>
          <a:xfrm>
            <a:off x="1034991" y="4213551"/>
            <a:ext cx="1642692" cy="227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6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Best diplomat programs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07402" y="4574374"/>
            <a:ext cx="189907" cy="189907"/>
          </a:xfrm>
          <a:custGeom>
            <a:avLst/>
            <a:gdLst/>
            <a:ahLst/>
            <a:cxnLst/>
            <a:rect l="l" t="t" r="r" b="b"/>
            <a:pathLst>
              <a:path w="189907" h="189907">
                <a:moveTo>
                  <a:pt x="94953" y="189907"/>
                </a:moveTo>
                <a:cubicBezTo>
                  <a:pt x="147359" y="189907"/>
                  <a:pt x="189907" y="147359"/>
                  <a:pt x="189907" y="94953"/>
                </a:cubicBezTo>
                <a:cubicBezTo>
                  <a:pt x="189907" y="42547"/>
                  <a:pt x="147359" y="0"/>
                  <a:pt x="94953" y="0"/>
                </a:cubicBezTo>
                <a:cubicBezTo>
                  <a:pt x="42547" y="0"/>
                  <a:pt x="0" y="42547"/>
                  <a:pt x="0" y="94953"/>
                </a:cubicBezTo>
                <a:cubicBezTo>
                  <a:pt x="0" y="147359"/>
                  <a:pt x="42547" y="189907"/>
                  <a:pt x="94953" y="189907"/>
                </a:cubicBezTo>
                <a:close/>
                <a:moveTo>
                  <a:pt x="126258" y="78893"/>
                </a:moveTo>
                <a:lnTo>
                  <a:pt x="96585" y="126369"/>
                </a:lnTo>
                <a:cubicBezTo>
                  <a:pt x="95027" y="128855"/>
                  <a:pt x="92357" y="130412"/>
                  <a:pt x="89427" y="130561"/>
                </a:cubicBezTo>
                <a:cubicBezTo>
                  <a:pt x="86496" y="130709"/>
                  <a:pt x="83678" y="129374"/>
                  <a:pt x="81934" y="127000"/>
                </a:cubicBezTo>
                <a:lnTo>
                  <a:pt x="64131" y="103262"/>
                </a:lnTo>
                <a:cubicBezTo>
                  <a:pt x="61163" y="99330"/>
                  <a:pt x="61979" y="93766"/>
                  <a:pt x="65911" y="90799"/>
                </a:cubicBezTo>
                <a:cubicBezTo>
                  <a:pt x="69843" y="87832"/>
                  <a:pt x="75406" y="88648"/>
                  <a:pt x="78374" y="92579"/>
                </a:cubicBezTo>
                <a:lnTo>
                  <a:pt x="88388" y="105932"/>
                </a:lnTo>
                <a:lnTo>
                  <a:pt x="111162" y="69472"/>
                </a:lnTo>
                <a:cubicBezTo>
                  <a:pt x="113758" y="65317"/>
                  <a:pt x="119248" y="64019"/>
                  <a:pt x="123439" y="66653"/>
                </a:cubicBezTo>
                <a:cubicBezTo>
                  <a:pt x="127631" y="69286"/>
                  <a:pt x="128892" y="74739"/>
                  <a:pt x="126258" y="7893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Text 7"/>
          <p:cNvSpPr/>
          <p:nvPr/>
        </p:nvSpPr>
        <p:spPr>
          <a:xfrm>
            <a:off x="1034991" y="4555383"/>
            <a:ext cx="1994019" cy="227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6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policy dialogues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07402" y="4916206"/>
            <a:ext cx="189907" cy="189907"/>
          </a:xfrm>
          <a:custGeom>
            <a:avLst/>
            <a:gdLst/>
            <a:ahLst/>
            <a:cxnLst/>
            <a:rect l="l" t="t" r="r" b="b"/>
            <a:pathLst>
              <a:path w="189907" h="189907">
                <a:moveTo>
                  <a:pt x="94953" y="189907"/>
                </a:moveTo>
                <a:cubicBezTo>
                  <a:pt x="147359" y="189907"/>
                  <a:pt x="189907" y="147359"/>
                  <a:pt x="189907" y="94953"/>
                </a:cubicBezTo>
                <a:cubicBezTo>
                  <a:pt x="189907" y="42547"/>
                  <a:pt x="147359" y="0"/>
                  <a:pt x="94953" y="0"/>
                </a:cubicBezTo>
                <a:cubicBezTo>
                  <a:pt x="42547" y="0"/>
                  <a:pt x="0" y="42547"/>
                  <a:pt x="0" y="94953"/>
                </a:cubicBezTo>
                <a:cubicBezTo>
                  <a:pt x="0" y="147359"/>
                  <a:pt x="42547" y="189907"/>
                  <a:pt x="94953" y="189907"/>
                </a:cubicBezTo>
                <a:close/>
                <a:moveTo>
                  <a:pt x="126258" y="78893"/>
                </a:moveTo>
                <a:lnTo>
                  <a:pt x="96585" y="126369"/>
                </a:lnTo>
                <a:cubicBezTo>
                  <a:pt x="95027" y="128855"/>
                  <a:pt x="92357" y="130412"/>
                  <a:pt x="89427" y="130561"/>
                </a:cubicBezTo>
                <a:cubicBezTo>
                  <a:pt x="86496" y="130709"/>
                  <a:pt x="83678" y="129374"/>
                  <a:pt x="81934" y="127000"/>
                </a:cubicBezTo>
                <a:lnTo>
                  <a:pt x="64131" y="103262"/>
                </a:lnTo>
                <a:cubicBezTo>
                  <a:pt x="61163" y="99330"/>
                  <a:pt x="61979" y="93766"/>
                  <a:pt x="65911" y="90799"/>
                </a:cubicBezTo>
                <a:cubicBezTo>
                  <a:pt x="69843" y="87832"/>
                  <a:pt x="75406" y="88648"/>
                  <a:pt x="78374" y="92579"/>
                </a:cubicBezTo>
                <a:lnTo>
                  <a:pt x="88388" y="105932"/>
                </a:lnTo>
                <a:lnTo>
                  <a:pt x="111162" y="69472"/>
                </a:lnTo>
                <a:cubicBezTo>
                  <a:pt x="113758" y="65317"/>
                  <a:pt x="119248" y="64019"/>
                  <a:pt x="123439" y="66653"/>
                </a:cubicBezTo>
                <a:cubicBezTo>
                  <a:pt x="127631" y="69286"/>
                  <a:pt x="128892" y="74739"/>
                  <a:pt x="126258" y="7893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Text 9"/>
          <p:cNvSpPr/>
          <p:nvPr/>
        </p:nvSpPr>
        <p:spPr>
          <a:xfrm>
            <a:off x="1034991" y="4897215"/>
            <a:ext cx="2440299" cy="227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6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Multilateral leadership engagements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07808" y="455776"/>
            <a:ext cx="531738" cy="37981"/>
          </a:xfrm>
          <a:custGeom>
            <a:avLst/>
            <a:gdLst/>
            <a:ahLst/>
            <a:cxnLst/>
            <a:rect l="l" t="t" r="r" b="b"/>
            <a:pathLst>
              <a:path w="531738" h="37981">
                <a:moveTo>
                  <a:pt x="0" y="0"/>
                </a:moveTo>
                <a:lnTo>
                  <a:pt x="531738" y="0"/>
                </a:lnTo>
                <a:lnTo>
                  <a:pt x="531738" y="37981"/>
                </a:lnTo>
                <a:lnTo>
                  <a:pt x="0" y="37981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14" name="Text 11"/>
          <p:cNvSpPr/>
          <p:nvPr/>
        </p:nvSpPr>
        <p:spPr>
          <a:xfrm>
            <a:off x="6853490" y="379813"/>
            <a:ext cx="2573234" cy="189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7" b="1" spc="262" kern="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Diplomatic Participation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207808" y="683664"/>
            <a:ext cx="5773159" cy="759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92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International Forums &amp; Leadership Programs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226798" y="1633196"/>
            <a:ext cx="5583252" cy="1215402"/>
          </a:xfrm>
          <a:custGeom>
            <a:avLst/>
            <a:gdLst/>
            <a:ahLst/>
            <a:cxnLst/>
            <a:rect l="l" t="t" r="r" b="b"/>
            <a:pathLst>
              <a:path w="5583252" h="1215402">
                <a:moveTo>
                  <a:pt x="0" y="0"/>
                </a:moveTo>
                <a:lnTo>
                  <a:pt x="5583252" y="0"/>
                </a:lnTo>
                <a:lnTo>
                  <a:pt x="5583252" y="1215402"/>
                </a:lnTo>
                <a:lnTo>
                  <a:pt x="0" y="1215402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17" name="Shape 14"/>
          <p:cNvSpPr/>
          <p:nvPr/>
        </p:nvSpPr>
        <p:spPr>
          <a:xfrm>
            <a:off x="6226798" y="1633196"/>
            <a:ext cx="37981" cy="1215402"/>
          </a:xfrm>
          <a:custGeom>
            <a:avLst/>
            <a:gdLst/>
            <a:ahLst/>
            <a:cxnLst/>
            <a:rect l="l" t="t" r="r" b="b"/>
            <a:pathLst>
              <a:path w="37981" h="1215402">
                <a:moveTo>
                  <a:pt x="0" y="0"/>
                </a:moveTo>
                <a:lnTo>
                  <a:pt x="37981" y="0"/>
                </a:lnTo>
                <a:lnTo>
                  <a:pt x="37981" y="1215402"/>
                </a:lnTo>
                <a:lnTo>
                  <a:pt x="0" y="1215402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18" name="Shape 15"/>
          <p:cNvSpPr/>
          <p:nvPr/>
        </p:nvSpPr>
        <p:spPr>
          <a:xfrm>
            <a:off x="6435696" y="1823103"/>
            <a:ext cx="455776" cy="455776"/>
          </a:xfrm>
          <a:custGeom>
            <a:avLst/>
            <a:gdLst/>
            <a:ahLst/>
            <a:cxnLst/>
            <a:rect l="l" t="t" r="r" b="b"/>
            <a:pathLst>
              <a:path w="455776" h="455776">
                <a:moveTo>
                  <a:pt x="0" y="0"/>
                </a:moveTo>
                <a:lnTo>
                  <a:pt x="455776" y="0"/>
                </a:lnTo>
                <a:lnTo>
                  <a:pt x="455776" y="455776"/>
                </a:lnTo>
                <a:lnTo>
                  <a:pt x="0" y="455776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19" name="Shape 16"/>
          <p:cNvSpPr/>
          <p:nvPr/>
        </p:nvSpPr>
        <p:spPr>
          <a:xfrm>
            <a:off x="6580499" y="1956037"/>
            <a:ext cx="166168" cy="189907"/>
          </a:xfrm>
          <a:custGeom>
            <a:avLst/>
            <a:gdLst/>
            <a:ahLst/>
            <a:cxnLst/>
            <a:rect l="l" t="t" r="r" b="b"/>
            <a:pathLst>
              <a:path w="166168" h="189907">
                <a:moveTo>
                  <a:pt x="91207" y="-9607"/>
                </a:moveTo>
                <a:cubicBezTo>
                  <a:pt x="86237" y="-12648"/>
                  <a:pt x="79968" y="-12648"/>
                  <a:pt x="74998" y="-9607"/>
                </a:cubicBezTo>
                <a:cubicBezTo>
                  <a:pt x="65948" y="-4080"/>
                  <a:pt x="60347" y="-2596"/>
                  <a:pt x="49739" y="-2819"/>
                </a:cubicBezTo>
                <a:cubicBezTo>
                  <a:pt x="43916" y="-2967"/>
                  <a:pt x="38501" y="185"/>
                  <a:pt x="35682" y="5304"/>
                </a:cubicBezTo>
                <a:cubicBezTo>
                  <a:pt x="30600" y="14614"/>
                  <a:pt x="26483" y="18731"/>
                  <a:pt x="17173" y="23813"/>
                </a:cubicBezTo>
                <a:cubicBezTo>
                  <a:pt x="12055" y="26594"/>
                  <a:pt x="8939" y="32047"/>
                  <a:pt x="9050" y="37870"/>
                </a:cubicBezTo>
                <a:cubicBezTo>
                  <a:pt x="9310" y="48478"/>
                  <a:pt x="7789" y="54079"/>
                  <a:pt x="2263" y="63129"/>
                </a:cubicBezTo>
                <a:cubicBezTo>
                  <a:pt x="-779" y="68099"/>
                  <a:pt x="-779" y="74368"/>
                  <a:pt x="2263" y="79338"/>
                </a:cubicBezTo>
                <a:cubicBezTo>
                  <a:pt x="7789" y="88388"/>
                  <a:pt x="9273" y="93989"/>
                  <a:pt x="9050" y="104597"/>
                </a:cubicBezTo>
                <a:cubicBezTo>
                  <a:pt x="8902" y="110420"/>
                  <a:pt x="12055" y="115836"/>
                  <a:pt x="17173" y="118654"/>
                </a:cubicBezTo>
                <a:cubicBezTo>
                  <a:pt x="25370" y="123143"/>
                  <a:pt x="29525" y="126852"/>
                  <a:pt x="33901" y="134047"/>
                </a:cubicBezTo>
                <a:lnTo>
                  <a:pt x="15838" y="170063"/>
                </a:lnTo>
                <a:cubicBezTo>
                  <a:pt x="13650" y="174477"/>
                  <a:pt x="15430" y="179818"/>
                  <a:pt x="19807" y="182006"/>
                </a:cubicBezTo>
                <a:lnTo>
                  <a:pt x="51705" y="197955"/>
                </a:lnTo>
                <a:cubicBezTo>
                  <a:pt x="55971" y="200070"/>
                  <a:pt x="61163" y="198475"/>
                  <a:pt x="63463" y="194320"/>
                </a:cubicBezTo>
                <a:lnTo>
                  <a:pt x="83047" y="159047"/>
                </a:lnTo>
                <a:lnTo>
                  <a:pt x="102631" y="194320"/>
                </a:lnTo>
                <a:cubicBezTo>
                  <a:pt x="104931" y="198475"/>
                  <a:pt x="110124" y="200107"/>
                  <a:pt x="114389" y="197955"/>
                </a:cubicBezTo>
                <a:lnTo>
                  <a:pt x="146287" y="182006"/>
                </a:lnTo>
                <a:cubicBezTo>
                  <a:pt x="150701" y="179818"/>
                  <a:pt x="152482" y="174477"/>
                  <a:pt x="150256" y="170063"/>
                </a:cubicBezTo>
                <a:lnTo>
                  <a:pt x="132230" y="134010"/>
                </a:lnTo>
                <a:cubicBezTo>
                  <a:pt x="136570" y="126815"/>
                  <a:pt x="140761" y="123105"/>
                  <a:pt x="148958" y="118617"/>
                </a:cubicBezTo>
                <a:cubicBezTo>
                  <a:pt x="154077" y="115836"/>
                  <a:pt x="157192" y="110383"/>
                  <a:pt x="157081" y="104560"/>
                </a:cubicBezTo>
                <a:cubicBezTo>
                  <a:pt x="156821" y="93952"/>
                  <a:pt x="158342" y="88351"/>
                  <a:pt x="163869" y="79301"/>
                </a:cubicBezTo>
                <a:cubicBezTo>
                  <a:pt x="166910" y="74331"/>
                  <a:pt x="166910" y="68062"/>
                  <a:pt x="163869" y="63092"/>
                </a:cubicBezTo>
                <a:cubicBezTo>
                  <a:pt x="158342" y="54042"/>
                  <a:pt x="156858" y="48441"/>
                  <a:pt x="157081" y="37833"/>
                </a:cubicBezTo>
                <a:cubicBezTo>
                  <a:pt x="157229" y="32010"/>
                  <a:pt x="154077" y="26594"/>
                  <a:pt x="148958" y="23775"/>
                </a:cubicBezTo>
                <a:cubicBezTo>
                  <a:pt x="139648" y="18694"/>
                  <a:pt x="135531" y="14577"/>
                  <a:pt x="130449" y="5267"/>
                </a:cubicBezTo>
                <a:cubicBezTo>
                  <a:pt x="127668" y="148"/>
                  <a:pt x="122215" y="-2967"/>
                  <a:pt x="116392" y="-2856"/>
                </a:cubicBezTo>
                <a:cubicBezTo>
                  <a:pt x="105784" y="-2596"/>
                  <a:pt x="100183" y="-4117"/>
                  <a:pt x="91133" y="-9644"/>
                </a:cubicBezTo>
                <a:close/>
                <a:moveTo>
                  <a:pt x="83084" y="35607"/>
                </a:moveTo>
                <a:cubicBezTo>
                  <a:pt x="102736" y="35607"/>
                  <a:pt x="118692" y="51563"/>
                  <a:pt x="118692" y="71215"/>
                </a:cubicBezTo>
                <a:cubicBezTo>
                  <a:pt x="118692" y="90867"/>
                  <a:pt x="102736" y="106822"/>
                  <a:pt x="83084" y="106822"/>
                </a:cubicBezTo>
                <a:cubicBezTo>
                  <a:pt x="63432" y="106822"/>
                  <a:pt x="47477" y="90867"/>
                  <a:pt x="47477" y="71215"/>
                </a:cubicBezTo>
                <a:cubicBezTo>
                  <a:pt x="47477" y="51563"/>
                  <a:pt x="63432" y="35607"/>
                  <a:pt x="83084" y="3560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0" name="Text 17"/>
          <p:cNvSpPr/>
          <p:nvPr/>
        </p:nvSpPr>
        <p:spPr>
          <a:xfrm>
            <a:off x="7043396" y="1823103"/>
            <a:ext cx="4671701" cy="2658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5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Best Diplomat Programs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043396" y="2164935"/>
            <a:ext cx="4652710" cy="493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96" dirty="0">
                <a:solidFill>
                  <a:srgbClr val="2C2C2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Participation in elite diplomatic training and recognition programs that cultivate international leadership excellence.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226798" y="3000523"/>
            <a:ext cx="5583252" cy="1215402"/>
          </a:xfrm>
          <a:custGeom>
            <a:avLst/>
            <a:gdLst/>
            <a:ahLst/>
            <a:cxnLst/>
            <a:rect l="l" t="t" r="r" b="b"/>
            <a:pathLst>
              <a:path w="5583252" h="1215402">
                <a:moveTo>
                  <a:pt x="0" y="0"/>
                </a:moveTo>
                <a:lnTo>
                  <a:pt x="5583252" y="0"/>
                </a:lnTo>
                <a:lnTo>
                  <a:pt x="5583252" y="1215402"/>
                </a:lnTo>
                <a:lnTo>
                  <a:pt x="0" y="1215402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23" name="Shape 20"/>
          <p:cNvSpPr/>
          <p:nvPr/>
        </p:nvSpPr>
        <p:spPr>
          <a:xfrm>
            <a:off x="6226798" y="3000523"/>
            <a:ext cx="37981" cy="1215402"/>
          </a:xfrm>
          <a:custGeom>
            <a:avLst/>
            <a:gdLst/>
            <a:ahLst/>
            <a:cxnLst/>
            <a:rect l="l" t="t" r="r" b="b"/>
            <a:pathLst>
              <a:path w="37981" h="1215402">
                <a:moveTo>
                  <a:pt x="0" y="0"/>
                </a:moveTo>
                <a:lnTo>
                  <a:pt x="37981" y="0"/>
                </a:lnTo>
                <a:lnTo>
                  <a:pt x="37981" y="1215402"/>
                </a:lnTo>
                <a:lnTo>
                  <a:pt x="0" y="1215402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4" name="Shape 21"/>
          <p:cNvSpPr/>
          <p:nvPr/>
        </p:nvSpPr>
        <p:spPr>
          <a:xfrm>
            <a:off x="6435696" y="3190430"/>
            <a:ext cx="455776" cy="455776"/>
          </a:xfrm>
          <a:custGeom>
            <a:avLst/>
            <a:gdLst/>
            <a:ahLst/>
            <a:cxnLst/>
            <a:rect l="l" t="t" r="r" b="b"/>
            <a:pathLst>
              <a:path w="455776" h="455776">
                <a:moveTo>
                  <a:pt x="0" y="0"/>
                </a:moveTo>
                <a:lnTo>
                  <a:pt x="455776" y="0"/>
                </a:lnTo>
                <a:lnTo>
                  <a:pt x="455776" y="455776"/>
                </a:lnTo>
                <a:lnTo>
                  <a:pt x="0" y="455776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5" name="Shape 22"/>
          <p:cNvSpPr/>
          <p:nvPr/>
        </p:nvSpPr>
        <p:spPr>
          <a:xfrm>
            <a:off x="6556761" y="3323364"/>
            <a:ext cx="213645" cy="189907"/>
          </a:xfrm>
          <a:custGeom>
            <a:avLst/>
            <a:gdLst/>
            <a:ahLst/>
            <a:cxnLst/>
            <a:rect l="l" t="t" r="r" b="b"/>
            <a:pathLst>
              <a:path w="213645" h="189907">
                <a:moveTo>
                  <a:pt x="142430" y="53411"/>
                </a:moveTo>
                <a:cubicBezTo>
                  <a:pt x="142430" y="89464"/>
                  <a:pt x="110532" y="118692"/>
                  <a:pt x="71215" y="118692"/>
                </a:cubicBezTo>
                <a:cubicBezTo>
                  <a:pt x="61312" y="118692"/>
                  <a:pt x="51890" y="116837"/>
                  <a:pt x="43322" y="113499"/>
                </a:cubicBezTo>
                <a:lnTo>
                  <a:pt x="13056" y="129522"/>
                </a:lnTo>
                <a:cubicBezTo>
                  <a:pt x="9607" y="131340"/>
                  <a:pt x="5378" y="130709"/>
                  <a:pt x="2596" y="127964"/>
                </a:cubicBezTo>
                <a:cubicBezTo>
                  <a:pt x="-185" y="125220"/>
                  <a:pt x="-816" y="120954"/>
                  <a:pt x="1039" y="117505"/>
                </a:cubicBezTo>
                <a:lnTo>
                  <a:pt x="14243" y="92579"/>
                </a:lnTo>
                <a:cubicBezTo>
                  <a:pt x="5304" y="81675"/>
                  <a:pt x="0" y="68099"/>
                  <a:pt x="0" y="53411"/>
                </a:cubicBezTo>
                <a:cubicBezTo>
                  <a:pt x="0" y="17359"/>
                  <a:pt x="31898" y="-11869"/>
                  <a:pt x="71215" y="-11869"/>
                </a:cubicBezTo>
                <a:cubicBezTo>
                  <a:pt x="110532" y="-11869"/>
                  <a:pt x="142430" y="17359"/>
                  <a:pt x="142430" y="53411"/>
                </a:cubicBezTo>
                <a:close/>
                <a:moveTo>
                  <a:pt x="142430" y="189907"/>
                </a:moveTo>
                <a:cubicBezTo>
                  <a:pt x="107527" y="189907"/>
                  <a:pt x="78485" y="166873"/>
                  <a:pt x="72402" y="136495"/>
                </a:cubicBezTo>
                <a:cubicBezTo>
                  <a:pt x="116911" y="135939"/>
                  <a:pt x="155597" y="104263"/>
                  <a:pt x="159863" y="61312"/>
                </a:cubicBezTo>
                <a:cubicBezTo>
                  <a:pt x="190760" y="68433"/>
                  <a:pt x="213645" y="94063"/>
                  <a:pt x="213645" y="124626"/>
                </a:cubicBezTo>
                <a:cubicBezTo>
                  <a:pt x="213645" y="139314"/>
                  <a:pt x="208341" y="152890"/>
                  <a:pt x="199402" y="163794"/>
                </a:cubicBezTo>
                <a:lnTo>
                  <a:pt x="212606" y="188720"/>
                </a:lnTo>
                <a:cubicBezTo>
                  <a:pt x="214424" y="192169"/>
                  <a:pt x="213793" y="196397"/>
                  <a:pt x="211048" y="199179"/>
                </a:cubicBezTo>
                <a:cubicBezTo>
                  <a:pt x="208304" y="201961"/>
                  <a:pt x="204038" y="202592"/>
                  <a:pt x="200589" y="200737"/>
                </a:cubicBezTo>
                <a:lnTo>
                  <a:pt x="170322" y="184714"/>
                </a:lnTo>
                <a:cubicBezTo>
                  <a:pt x="161754" y="188052"/>
                  <a:pt x="152333" y="189907"/>
                  <a:pt x="142430" y="18990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Text 23"/>
          <p:cNvSpPr/>
          <p:nvPr/>
        </p:nvSpPr>
        <p:spPr>
          <a:xfrm>
            <a:off x="7043396" y="3190430"/>
            <a:ext cx="4671701" cy="2658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5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International Policy Dialogues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7043396" y="3532262"/>
            <a:ext cx="4652710" cy="493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96" dirty="0">
                <a:solidFill>
                  <a:srgbClr val="2C2C2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Engagement in high-level discussions on global governance, sustainable development, and multilateral cooperation.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6226798" y="4367850"/>
            <a:ext cx="5583252" cy="1215402"/>
          </a:xfrm>
          <a:custGeom>
            <a:avLst/>
            <a:gdLst/>
            <a:ahLst/>
            <a:cxnLst/>
            <a:rect l="l" t="t" r="r" b="b"/>
            <a:pathLst>
              <a:path w="5583252" h="1215402">
                <a:moveTo>
                  <a:pt x="0" y="0"/>
                </a:moveTo>
                <a:lnTo>
                  <a:pt x="5583252" y="0"/>
                </a:lnTo>
                <a:lnTo>
                  <a:pt x="5583252" y="1215402"/>
                </a:lnTo>
                <a:lnTo>
                  <a:pt x="0" y="1215402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29" name="Shape 26"/>
          <p:cNvSpPr/>
          <p:nvPr/>
        </p:nvSpPr>
        <p:spPr>
          <a:xfrm>
            <a:off x="6226798" y="4367850"/>
            <a:ext cx="37981" cy="1215402"/>
          </a:xfrm>
          <a:custGeom>
            <a:avLst/>
            <a:gdLst/>
            <a:ahLst/>
            <a:cxnLst/>
            <a:rect l="l" t="t" r="r" b="b"/>
            <a:pathLst>
              <a:path w="37981" h="1215402">
                <a:moveTo>
                  <a:pt x="0" y="0"/>
                </a:moveTo>
                <a:lnTo>
                  <a:pt x="37981" y="0"/>
                </a:lnTo>
                <a:lnTo>
                  <a:pt x="37981" y="1215402"/>
                </a:lnTo>
                <a:lnTo>
                  <a:pt x="0" y="1215402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30" name="Shape 27"/>
          <p:cNvSpPr/>
          <p:nvPr/>
        </p:nvSpPr>
        <p:spPr>
          <a:xfrm>
            <a:off x="6435696" y="4557757"/>
            <a:ext cx="455776" cy="455776"/>
          </a:xfrm>
          <a:custGeom>
            <a:avLst/>
            <a:gdLst/>
            <a:ahLst/>
            <a:cxnLst/>
            <a:rect l="l" t="t" r="r" b="b"/>
            <a:pathLst>
              <a:path w="455776" h="455776">
                <a:moveTo>
                  <a:pt x="0" y="0"/>
                </a:moveTo>
                <a:lnTo>
                  <a:pt x="455776" y="0"/>
                </a:lnTo>
                <a:lnTo>
                  <a:pt x="455776" y="455776"/>
                </a:lnTo>
                <a:lnTo>
                  <a:pt x="0" y="455776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31" name="Shape 28"/>
          <p:cNvSpPr/>
          <p:nvPr/>
        </p:nvSpPr>
        <p:spPr>
          <a:xfrm>
            <a:off x="6544892" y="4690692"/>
            <a:ext cx="237383" cy="189907"/>
          </a:xfrm>
          <a:custGeom>
            <a:avLst/>
            <a:gdLst/>
            <a:ahLst/>
            <a:cxnLst/>
            <a:rect l="l" t="t" r="r" b="b"/>
            <a:pathLst>
              <a:path w="237383" h="189907">
                <a:moveTo>
                  <a:pt x="118692" y="5935"/>
                </a:moveTo>
                <a:cubicBezTo>
                  <a:pt x="139982" y="5935"/>
                  <a:pt x="157266" y="23219"/>
                  <a:pt x="157266" y="44509"/>
                </a:cubicBezTo>
                <a:cubicBezTo>
                  <a:pt x="157266" y="65799"/>
                  <a:pt x="139982" y="83084"/>
                  <a:pt x="118692" y="83084"/>
                </a:cubicBezTo>
                <a:cubicBezTo>
                  <a:pt x="97402" y="83084"/>
                  <a:pt x="80117" y="65799"/>
                  <a:pt x="80117" y="44509"/>
                </a:cubicBezTo>
                <a:cubicBezTo>
                  <a:pt x="80117" y="23219"/>
                  <a:pt x="97402" y="5935"/>
                  <a:pt x="118692" y="5935"/>
                </a:cubicBezTo>
                <a:close/>
                <a:moveTo>
                  <a:pt x="35607" y="32640"/>
                </a:moveTo>
                <a:cubicBezTo>
                  <a:pt x="50347" y="32640"/>
                  <a:pt x="62313" y="44607"/>
                  <a:pt x="62313" y="59346"/>
                </a:cubicBezTo>
                <a:cubicBezTo>
                  <a:pt x="62313" y="74085"/>
                  <a:pt x="50347" y="86051"/>
                  <a:pt x="35607" y="86051"/>
                </a:cubicBezTo>
                <a:cubicBezTo>
                  <a:pt x="20868" y="86051"/>
                  <a:pt x="8902" y="74085"/>
                  <a:pt x="8902" y="59346"/>
                </a:cubicBezTo>
                <a:cubicBezTo>
                  <a:pt x="8902" y="44607"/>
                  <a:pt x="20868" y="32640"/>
                  <a:pt x="35607" y="32640"/>
                </a:cubicBezTo>
                <a:close/>
                <a:moveTo>
                  <a:pt x="0" y="154299"/>
                </a:moveTo>
                <a:cubicBezTo>
                  <a:pt x="0" y="128076"/>
                  <a:pt x="21253" y="106822"/>
                  <a:pt x="47477" y="106822"/>
                </a:cubicBezTo>
                <a:cubicBezTo>
                  <a:pt x="52224" y="106822"/>
                  <a:pt x="56824" y="107527"/>
                  <a:pt x="61163" y="108825"/>
                </a:cubicBezTo>
                <a:cubicBezTo>
                  <a:pt x="48960" y="122475"/>
                  <a:pt x="41542" y="140501"/>
                  <a:pt x="41542" y="160234"/>
                </a:cubicBezTo>
                <a:lnTo>
                  <a:pt x="41542" y="166168"/>
                </a:lnTo>
                <a:cubicBezTo>
                  <a:pt x="41542" y="170397"/>
                  <a:pt x="42432" y="174402"/>
                  <a:pt x="44027" y="178037"/>
                </a:cubicBezTo>
                <a:lnTo>
                  <a:pt x="11869" y="178037"/>
                </a:lnTo>
                <a:cubicBezTo>
                  <a:pt x="5304" y="178037"/>
                  <a:pt x="0" y="172733"/>
                  <a:pt x="0" y="166168"/>
                </a:cubicBezTo>
                <a:lnTo>
                  <a:pt x="0" y="154299"/>
                </a:lnTo>
                <a:close/>
                <a:moveTo>
                  <a:pt x="193356" y="178037"/>
                </a:moveTo>
                <a:cubicBezTo>
                  <a:pt x="194951" y="174402"/>
                  <a:pt x="195841" y="170397"/>
                  <a:pt x="195841" y="166168"/>
                </a:cubicBezTo>
                <a:lnTo>
                  <a:pt x="195841" y="160234"/>
                </a:lnTo>
                <a:cubicBezTo>
                  <a:pt x="195841" y="140501"/>
                  <a:pt x="188423" y="122475"/>
                  <a:pt x="176220" y="108825"/>
                </a:cubicBezTo>
                <a:cubicBezTo>
                  <a:pt x="180560" y="107527"/>
                  <a:pt x="185159" y="106822"/>
                  <a:pt x="189907" y="106822"/>
                </a:cubicBezTo>
                <a:cubicBezTo>
                  <a:pt x="216130" y="106822"/>
                  <a:pt x="237383" y="128076"/>
                  <a:pt x="237383" y="154299"/>
                </a:cubicBezTo>
                <a:lnTo>
                  <a:pt x="237383" y="166168"/>
                </a:lnTo>
                <a:cubicBezTo>
                  <a:pt x="237383" y="172733"/>
                  <a:pt x="232079" y="178037"/>
                  <a:pt x="225514" y="178037"/>
                </a:cubicBezTo>
                <a:lnTo>
                  <a:pt x="193356" y="178037"/>
                </a:lnTo>
                <a:close/>
                <a:moveTo>
                  <a:pt x="175070" y="59346"/>
                </a:moveTo>
                <a:cubicBezTo>
                  <a:pt x="175070" y="44607"/>
                  <a:pt x="187036" y="32640"/>
                  <a:pt x="201776" y="32640"/>
                </a:cubicBezTo>
                <a:cubicBezTo>
                  <a:pt x="216515" y="32640"/>
                  <a:pt x="228481" y="44607"/>
                  <a:pt x="228481" y="59346"/>
                </a:cubicBezTo>
                <a:cubicBezTo>
                  <a:pt x="228481" y="74085"/>
                  <a:pt x="216515" y="86051"/>
                  <a:pt x="201776" y="86051"/>
                </a:cubicBezTo>
                <a:cubicBezTo>
                  <a:pt x="187036" y="86051"/>
                  <a:pt x="175070" y="74085"/>
                  <a:pt x="175070" y="59346"/>
                </a:cubicBezTo>
                <a:close/>
                <a:moveTo>
                  <a:pt x="59346" y="160234"/>
                </a:moveTo>
                <a:cubicBezTo>
                  <a:pt x="59346" y="127445"/>
                  <a:pt x="85903" y="100888"/>
                  <a:pt x="118692" y="100888"/>
                </a:cubicBezTo>
                <a:cubicBezTo>
                  <a:pt x="151480" y="100888"/>
                  <a:pt x="178037" y="127445"/>
                  <a:pt x="178037" y="160234"/>
                </a:cubicBezTo>
                <a:lnTo>
                  <a:pt x="178037" y="166168"/>
                </a:lnTo>
                <a:cubicBezTo>
                  <a:pt x="178037" y="172733"/>
                  <a:pt x="172733" y="178037"/>
                  <a:pt x="166168" y="178037"/>
                </a:cubicBezTo>
                <a:lnTo>
                  <a:pt x="71215" y="178037"/>
                </a:lnTo>
                <a:cubicBezTo>
                  <a:pt x="64650" y="178037"/>
                  <a:pt x="59346" y="172733"/>
                  <a:pt x="59346" y="166168"/>
                </a:cubicBezTo>
                <a:lnTo>
                  <a:pt x="59346" y="16023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2" name="Text 29"/>
          <p:cNvSpPr/>
          <p:nvPr/>
        </p:nvSpPr>
        <p:spPr>
          <a:xfrm>
            <a:off x="7043396" y="4557757"/>
            <a:ext cx="4671701" cy="2658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5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Multilateral Leadership Engagements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7043396" y="4899589"/>
            <a:ext cx="4652710" cy="493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96" dirty="0">
                <a:solidFill>
                  <a:srgbClr val="2C2C2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Active involvement in collaborative leadership initiatives across international organizations and diplomatic missions.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6207808" y="5735178"/>
            <a:ext cx="5602243" cy="1120449"/>
          </a:xfrm>
          <a:custGeom>
            <a:avLst/>
            <a:gdLst/>
            <a:ahLst/>
            <a:cxnLst/>
            <a:rect l="l" t="t" r="r" b="b"/>
            <a:pathLst>
              <a:path w="5602243" h="1120449">
                <a:moveTo>
                  <a:pt x="0" y="0"/>
                </a:moveTo>
                <a:lnTo>
                  <a:pt x="5602243" y="0"/>
                </a:lnTo>
                <a:lnTo>
                  <a:pt x="5602243" y="1120449"/>
                </a:lnTo>
                <a:lnTo>
                  <a:pt x="0" y="1120449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5" name="Shape 32"/>
          <p:cNvSpPr/>
          <p:nvPr/>
        </p:nvSpPr>
        <p:spPr>
          <a:xfrm>
            <a:off x="6407210" y="5963065"/>
            <a:ext cx="170916" cy="151925"/>
          </a:xfrm>
          <a:custGeom>
            <a:avLst/>
            <a:gdLst/>
            <a:ahLst/>
            <a:cxnLst/>
            <a:rect l="l" t="t" r="r" b="b"/>
            <a:pathLst>
              <a:path w="170916" h="151925">
                <a:moveTo>
                  <a:pt x="91838" y="-5608"/>
                </a:moveTo>
                <a:cubicBezTo>
                  <a:pt x="90621" y="-7982"/>
                  <a:pt x="88158" y="-9495"/>
                  <a:pt x="85488" y="-9495"/>
                </a:cubicBezTo>
                <a:cubicBezTo>
                  <a:pt x="82817" y="-9495"/>
                  <a:pt x="80354" y="-7982"/>
                  <a:pt x="79138" y="-5608"/>
                </a:cubicBezTo>
                <a:lnTo>
                  <a:pt x="57298" y="37180"/>
                </a:lnTo>
                <a:lnTo>
                  <a:pt x="9851" y="44717"/>
                </a:lnTo>
                <a:cubicBezTo>
                  <a:pt x="7211" y="45132"/>
                  <a:pt x="5015" y="47002"/>
                  <a:pt x="4184" y="49554"/>
                </a:cubicBezTo>
                <a:cubicBezTo>
                  <a:pt x="3353" y="52106"/>
                  <a:pt x="4036" y="54895"/>
                  <a:pt x="5905" y="56794"/>
                </a:cubicBezTo>
                <a:lnTo>
                  <a:pt x="39851" y="90769"/>
                </a:lnTo>
                <a:lnTo>
                  <a:pt x="32373" y="138216"/>
                </a:lnTo>
                <a:cubicBezTo>
                  <a:pt x="31958" y="140857"/>
                  <a:pt x="33056" y="143528"/>
                  <a:pt x="35222" y="145100"/>
                </a:cubicBezTo>
                <a:cubicBezTo>
                  <a:pt x="37388" y="146673"/>
                  <a:pt x="40236" y="146911"/>
                  <a:pt x="42640" y="145694"/>
                </a:cubicBezTo>
                <a:lnTo>
                  <a:pt x="85488" y="123914"/>
                </a:lnTo>
                <a:lnTo>
                  <a:pt x="128306" y="145694"/>
                </a:lnTo>
                <a:cubicBezTo>
                  <a:pt x="130679" y="146911"/>
                  <a:pt x="133558" y="146673"/>
                  <a:pt x="135724" y="145100"/>
                </a:cubicBezTo>
                <a:cubicBezTo>
                  <a:pt x="137890" y="143528"/>
                  <a:pt x="138988" y="140887"/>
                  <a:pt x="138572" y="138216"/>
                </a:cubicBezTo>
                <a:lnTo>
                  <a:pt x="131065" y="90769"/>
                </a:lnTo>
                <a:lnTo>
                  <a:pt x="165011" y="56794"/>
                </a:lnTo>
                <a:cubicBezTo>
                  <a:pt x="166910" y="54895"/>
                  <a:pt x="167563" y="52106"/>
                  <a:pt x="166732" y="49554"/>
                </a:cubicBezTo>
                <a:cubicBezTo>
                  <a:pt x="165901" y="47002"/>
                  <a:pt x="163735" y="45132"/>
                  <a:pt x="161064" y="44717"/>
                </a:cubicBezTo>
                <a:lnTo>
                  <a:pt x="113647" y="37180"/>
                </a:lnTo>
                <a:lnTo>
                  <a:pt x="91838" y="-560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6" name="Text 33"/>
          <p:cNvSpPr/>
          <p:nvPr/>
        </p:nvSpPr>
        <p:spPr>
          <a:xfrm>
            <a:off x="6644415" y="5925084"/>
            <a:ext cx="5051692" cy="7406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96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Standing in Global Governance:</a:t>
            </a:r>
            <a:pPr>
              <a:lnSpc>
                <a:spcPct val="140000"/>
              </a:lnSpc>
            </a:pPr>
            <a:r>
              <a:rPr lang="en-US" sz="1196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These engagements reflect Dr. Shaziya's strong position in international diplomacy and her commitment to shaping global policy.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57200"/>
            <a:ext cx="533400" cy="38100"/>
          </a:xfrm>
          <a:custGeom>
            <a:avLst/>
            <a:gdLst/>
            <a:ahLst/>
            <a:cxnLst/>
            <a:rect l="l" t="t" r="r" b="b"/>
            <a:pathLst>
              <a:path w="533400" h="38100">
                <a:moveTo>
                  <a:pt x="0" y="0"/>
                </a:moveTo>
                <a:lnTo>
                  <a:pt x="533400" y="0"/>
                </a:lnTo>
                <a:lnTo>
                  <a:pt x="533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" name="Text 1"/>
          <p:cNvSpPr/>
          <p:nvPr/>
        </p:nvSpPr>
        <p:spPr>
          <a:xfrm>
            <a:off x="1028700" y="381000"/>
            <a:ext cx="2314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263" kern="0" dirty="0">
                <a:solidFill>
                  <a:srgbClr val="8C92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Leadership Philosophy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A New Generation of Global Leadership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181100"/>
            <a:ext cx="6181725" cy="2114550"/>
          </a:xfrm>
          <a:custGeom>
            <a:avLst/>
            <a:gdLst/>
            <a:ahLst/>
            <a:cxnLst/>
            <a:rect l="l" t="t" r="r" b="b"/>
            <a:pathLst>
              <a:path w="6181725" h="2114550">
                <a:moveTo>
                  <a:pt x="0" y="0"/>
                </a:moveTo>
                <a:lnTo>
                  <a:pt x="6181725" y="0"/>
                </a:lnTo>
                <a:lnTo>
                  <a:pt x="6181725" y="2114550"/>
                </a:lnTo>
                <a:lnTo>
                  <a:pt x="0" y="2114550"/>
                </a:lnTo>
                <a:lnTo>
                  <a:pt x="0" y="0"/>
                </a:ln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6" name="Text 4"/>
          <p:cNvSpPr/>
          <p:nvPr/>
        </p:nvSpPr>
        <p:spPr>
          <a:xfrm>
            <a:off x="571500" y="1371600"/>
            <a:ext cx="58864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Dr. Shaziya represents a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new generation of globally engaged leadership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—rooted in 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6B7A8F"/>
                </a:solidFill>
                <a:highlight>
                  <a:srgbClr val="8C92AC">
                    <a:alpha val="15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diplomacy 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6B7A8F"/>
                </a:solidFill>
                <a:highlight>
                  <a:srgbClr val="8C92AC">
                    <a:alpha val="15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humanitarian ethics 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6B7A8F"/>
                </a:solidFill>
                <a:highlight>
                  <a:srgbClr val="8C92AC">
                    <a:alpha val="15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strategic governance 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and 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6B7A8F"/>
                </a:solidFill>
                <a:highlight>
                  <a:srgbClr val="8C92AC">
                    <a:alpha val="15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inclusive economic advancement 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2C2C2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71500" y="2359819"/>
            <a:ext cx="58769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2C2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Her institutional affiliations, global honors, and policy-oriented initiatives reflect a commitment to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2C2C2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long-term international cooperation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2C2C2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and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2C2C2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sustainable human development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2C2C2C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81000" y="3448050"/>
            <a:ext cx="3019425" cy="1543050"/>
          </a:xfrm>
          <a:custGeom>
            <a:avLst/>
            <a:gdLst/>
            <a:ahLst/>
            <a:cxnLst/>
            <a:rect l="l" t="t" r="r" b="b"/>
            <a:pathLst>
              <a:path w="3019425" h="1543050">
                <a:moveTo>
                  <a:pt x="0" y="0"/>
                </a:moveTo>
                <a:lnTo>
                  <a:pt x="3019425" y="0"/>
                </a:lnTo>
                <a:lnTo>
                  <a:pt x="3019425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9" name="Shape 7"/>
          <p:cNvSpPr/>
          <p:nvPr/>
        </p:nvSpPr>
        <p:spPr>
          <a:xfrm>
            <a:off x="591741" y="3638550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150075" y="47551"/>
                </a:moveTo>
                <a:lnTo>
                  <a:pt x="84999" y="119881"/>
                </a:lnTo>
                <a:cubicBezTo>
                  <a:pt x="82432" y="122727"/>
                  <a:pt x="82544" y="127136"/>
                  <a:pt x="85279" y="129871"/>
                </a:cubicBezTo>
                <a:cubicBezTo>
                  <a:pt x="102301" y="146893"/>
                  <a:pt x="129927" y="146893"/>
                  <a:pt x="146949" y="129871"/>
                </a:cubicBezTo>
                <a:lnTo>
                  <a:pt x="164697" y="112123"/>
                </a:lnTo>
                <a:cubicBezTo>
                  <a:pt x="167041" y="109779"/>
                  <a:pt x="169999" y="108496"/>
                  <a:pt x="173013" y="108272"/>
                </a:cubicBezTo>
                <a:cubicBezTo>
                  <a:pt x="176808" y="107938"/>
                  <a:pt x="180715" y="109221"/>
                  <a:pt x="183617" y="112123"/>
                </a:cubicBezTo>
                <a:lnTo>
                  <a:pt x="282178" y="209848"/>
                </a:lnTo>
                <a:lnTo>
                  <a:pt x="321469" y="178594"/>
                </a:lnTo>
                <a:lnTo>
                  <a:pt x="321469" y="17859"/>
                </a:lnTo>
                <a:lnTo>
                  <a:pt x="258961" y="53578"/>
                </a:lnTo>
                <a:lnTo>
                  <a:pt x="245678" y="44704"/>
                </a:lnTo>
                <a:cubicBezTo>
                  <a:pt x="236860" y="38844"/>
                  <a:pt x="226535" y="35719"/>
                  <a:pt x="215931" y="35719"/>
                </a:cubicBezTo>
                <a:lnTo>
                  <a:pt x="176640" y="35719"/>
                </a:lnTo>
                <a:cubicBezTo>
                  <a:pt x="176026" y="35719"/>
                  <a:pt x="175357" y="35719"/>
                  <a:pt x="174743" y="35775"/>
                </a:cubicBezTo>
                <a:cubicBezTo>
                  <a:pt x="165311" y="36277"/>
                  <a:pt x="156437" y="40518"/>
                  <a:pt x="150075" y="47551"/>
                </a:cubicBezTo>
                <a:close/>
                <a:moveTo>
                  <a:pt x="65075" y="101966"/>
                </a:moveTo>
                <a:lnTo>
                  <a:pt x="124681" y="35719"/>
                </a:lnTo>
                <a:lnTo>
                  <a:pt x="102580" y="35719"/>
                </a:lnTo>
                <a:cubicBezTo>
                  <a:pt x="88348" y="35719"/>
                  <a:pt x="74730" y="41356"/>
                  <a:pt x="64684" y="51402"/>
                </a:cubicBezTo>
                <a:lnTo>
                  <a:pt x="62508" y="53578"/>
                </a:lnTo>
                <a:lnTo>
                  <a:pt x="0" y="17859"/>
                </a:lnTo>
                <a:lnTo>
                  <a:pt x="0" y="178594"/>
                </a:lnTo>
                <a:lnTo>
                  <a:pt x="87288" y="251315"/>
                </a:lnTo>
                <a:cubicBezTo>
                  <a:pt x="100124" y="262031"/>
                  <a:pt x="116309" y="267891"/>
                  <a:pt x="132997" y="267891"/>
                </a:cubicBezTo>
                <a:lnTo>
                  <a:pt x="141759" y="267891"/>
                </a:lnTo>
                <a:lnTo>
                  <a:pt x="137852" y="263984"/>
                </a:lnTo>
                <a:cubicBezTo>
                  <a:pt x="132606" y="258738"/>
                  <a:pt x="132606" y="250254"/>
                  <a:pt x="137852" y="245064"/>
                </a:cubicBezTo>
                <a:cubicBezTo>
                  <a:pt x="143098" y="239874"/>
                  <a:pt x="151581" y="239818"/>
                  <a:pt x="156772" y="245064"/>
                </a:cubicBezTo>
                <a:lnTo>
                  <a:pt x="179654" y="267946"/>
                </a:lnTo>
                <a:lnTo>
                  <a:pt x="184677" y="267946"/>
                </a:lnTo>
                <a:cubicBezTo>
                  <a:pt x="195337" y="267946"/>
                  <a:pt x="205773" y="265547"/>
                  <a:pt x="215261" y="261082"/>
                </a:cubicBezTo>
                <a:lnTo>
                  <a:pt x="200360" y="246125"/>
                </a:lnTo>
                <a:cubicBezTo>
                  <a:pt x="195114" y="240878"/>
                  <a:pt x="195114" y="232395"/>
                  <a:pt x="200360" y="227205"/>
                </a:cubicBezTo>
                <a:cubicBezTo>
                  <a:pt x="205606" y="222014"/>
                  <a:pt x="214089" y="221959"/>
                  <a:pt x="219280" y="227205"/>
                </a:cubicBezTo>
                <a:lnTo>
                  <a:pt x="237139" y="245064"/>
                </a:lnTo>
                <a:lnTo>
                  <a:pt x="246906" y="235297"/>
                </a:lnTo>
                <a:cubicBezTo>
                  <a:pt x="251873" y="230330"/>
                  <a:pt x="253324" y="223131"/>
                  <a:pt x="251147" y="216824"/>
                </a:cubicBezTo>
                <a:lnTo>
                  <a:pt x="174185" y="140475"/>
                </a:lnTo>
                <a:lnTo>
                  <a:pt x="165869" y="148791"/>
                </a:lnTo>
                <a:cubicBezTo>
                  <a:pt x="138354" y="176306"/>
                  <a:pt x="93818" y="176306"/>
                  <a:pt x="66303" y="148791"/>
                </a:cubicBezTo>
                <a:cubicBezTo>
                  <a:pt x="53467" y="135954"/>
                  <a:pt x="52964" y="115360"/>
                  <a:pt x="65075" y="10191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571500" y="4038600"/>
            <a:ext cx="2724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Diplomatic Excellence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71500" y="4381500"/>
            <a:ext cx="271462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Building bridges across nations and cultures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548063" y="3448050"/>
            <a:ext cx="3019425" cy="1543050"/>
          </a:xfrm>
          <a:custGeom>
            <a:avLst/>
            <a:gdLst/>
            <a:ahLst/>
            <a:cxnLst/>
            <a:rect l="l" t="t" r="r" b="b"/>
            <a:pathLst>
              <a:path w="3019425" h="1543050">
                <a:moveTo>
                  <a:pt x="0" y="0"/>
                </a:moveTo>
                <a:lnTo>
                  <a:pt x="3019425" y="0"/>
                </a:lnTo>
                <a:lnTo>
                  <a:pt x="3019425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3" name="Shape 11"/>
          <p:cNvSpPr/>
          <p:nvPr/>
        </p:nvSpPr>
        <p:spPr>
          <a:xfrm>
            <a:off x="3776662" y="36385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34503" y="48611"/>
                </a:moveTo>
                <a:lnTo>
                  <a:pt x="142875" y="60164"/>
                </a:lnTo>
                <a:lnTo>
                  <a:pt x="151247" y="48611"/>
                </a:lnTo>
                <a:cubicBezTo>
                  <a:pt x="165199" y="29301"/>
                  <a:pt x="187635" y="17859"/>
                  <a:pt x="211466" y="17859"/>
                </a:cubicBezTo>
                <a:cubicBezTo>
                  <a:pt x="252487" y="17859"/>
                  <a:pt x="285750" y="51122"/>
                  <a:pt x="285750" y="92143"/>
                </a:cubicBezTo>
                <a:lnTo>
                  <a:pt x="285750" y="93594"/>
                </a:lnTo>
                <a:cubicBezTo>
                  <a:pt x="285750" y="156214"/>
                  <a:pt x="207671" y="228935"/>
                  <a:pt x="166929" y="260021"/>
                </a:cubicBezTo>
                <a:cubicBezTo>
                  <a:pt x="160009" y="265268"/>
                  <a:pt x="151526" y="267891"/>
                  <a:pt x="142875" y="267891"/>
                </a:cubicBezTo>
                <a:cubicBezTo>
                  <a:pt x="134224" y="267891"/>
                  <a:pt x="125685" y="265323"/>
                  <a:pt x="118821" y="260021"/>
                </a:cubicBezTo>
                <a:cubicBezTo>
                  <a:pt x="78079" y="228935"/>
                  <a:pt x="0" y="156214"/>
                  <a:pt x="0" y="93594"/>
                </a:cubicBezTo>
                <a:lnTo>
                  <a:pt x="0" y="92143"/>
                </a:lnTo>
                <a:cubicBezTo>
                  <a:pt x="0" y="51122"/>
                  <a:pt x="33263" y="17859"/>
                  <a:pt x="74284" y="17859"/>
                </a:cubicBezTo>
                <a:cubicBezTo>
                  <a:pt x="98115" y="17859"/>
                  <a:pt x="120551" y="29301"/>
                  <a:pt x="134503" y="486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3738563" y="4038600"/>
            <a:ext cx="2724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Humanitarian Ethics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738563" y="4381500"/>
            <a:ext cx="27146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Championing dignity and human rights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81000" y="5143500"/>
            <a:ext cx="3019425" cy="1333500"/>
          </a:xfrm>
          <a:custGeom>
            <a:avLst/>
            <a:gdLst/>
            <a:ahLst/>
            <a:cxnLst/>
            <a:rect l="l" t="t" r="r" b="b"/>
            <a:pathLst>
              <a:path w="3019425" h="1333500">
                <a:moveTo>
                  <a:pt x="0" y="0"/>
                </a:moveTo>
                <a:lnTo>
                  <a:pt x="3019425" y="0"/>
                </a:lnTo>
                <a:lnTo>
                  <a:pt x="3019425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17" name="Shape 15"/>
          <p:cNvSpPr/>
          <p:nvPr/>
        </p:nvSpPr>
        <p:spPr>
          <a:xfrm>
            <a:off x="609600" y="53340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93762" y="31254"/>
                </a:moveTo>
                <a:lnTo>
                  <a:pt x="93762" y="53578"/>
                </a:lnTo>
                <a:lnTo>
                  <a:pt x="50174" y="53578"/>
                </a:lnTo>
                <a:cubicBezTo>
                  <a:pt x="42193" y="53578"/>
                  <a:pt x="35719" y="60052"/>
                  <a:pt x="35719" y="68033"/>
                </a:cubicBezTo>
                <a:cubicBezTo>
                  <a:pt x="35719" y="70265"/>
                  <a:pt x="36221" y="72498"/>
                  <a:pt x="37226" y="74507"/>
                </a:cubicBezTo>
                <a:lnTo>
                  <a:pt x="55866" y="111789"/>
                </a:lnTo>
                <a:cubicBezTo>
                  <a:pt x="49504" y="112793"/>
                  <a:pt x="44593" y="118318"/>
                  <a:pt x="44593" y="125016"/>
                </a:cubicBezTo>
                <a:cubicBezTo>
                  <a:pt x="44593" y="132438"/>
                  <a:pt x="50564" y="138410"/>
                  <a:pt x="57987" y="138410"/>
                </a:cubicBezTo>
                <a:lnTo>
                  <a:pt x="61113" y="138410"/>
                </a:lnTo>
                <a:lnTo>
                  <a:pt x="53522" y="214313"/>
                </a:lnTo>
                <a:lnTo>
                  <a:pt x="22157" y="253547"/>
                </a:lnTo>
                <a:cubicBezTo>
                  <a:pt x="19366" y="257063"/>
                  <a:pt x="17804" y="261417"/>
                  <a:pt x="17804" y="265937"/>
                </a:cubicBezTo>
                <a:cubicBezTo>
                  <a:pt x="17804" y="276876"/>
                  <a:pt x="26677" y="285750"/>
                  <a:pt x="37616" y="285750"/>
                </a:cubicBezTo>
                <a:lnTo>
                  <a:pt x="176529" y="285750"/>
                </a:lnTo>
                <a:cubicBezTo>
                  <a:pt x="187468" y="285750"/>
                  <a:pt x="196342" y="276876"/>
                  <a:pt x="196342" y="265937"/>
                </a:cubicBezTo>
                <a:cubicBezTo>
                  <a:pt x="196342" y="261417"/>
                  <a:pt x="194835" y="257063"/>
                  <a:pt x="191988" y="253547"/>
                </a:cubicBezTo>
                <a:lnTo>
                  <a:pt x="160734" y="214313"/>
                </a:lnTo>
                <a:lnTo>
                  <a:pt x="153144" y="138410"/>
                </a:lnTo>
                <a:lnTo>
                  <a:pt x="156270" y="138410"/>
                </a:lnTo>
                <a:cubicBezTo>
                  <a:pt x="163692" y="138410"/>
                  <a:pt x="169664" y="132438"/>
                  <a:pt x="169664" y="125016"/>
                </a:cubicBezTo>
                <a:cubicBezTo>
                  <a:pt x="169664" y="118374"/>
                  <a:pt x="164809" y="112793"/>
                  <a:pt x="158390" y="111789"/>
                </a:cubicBezTo>
                <a:lnTo>
                  <a:pt x="177031" y="74507"/>
                </a:lnTo>
                <a:cubicBezTo>
                  <a:pt x="178036" y="72498"/>
                  <a:pt x="178538" y="70265"/>
                  <a:pt x="178538" y="68033"/>
                </a:cubicBezTo>
                <a:cubicBezTo>
                  <a:pt x="178538" y="60052"/>
                  <a:pt x="172064" y="53578"/>
                  <a:pt x="164083" y="53578"/>
                </a:cubicBezTo>
                <a:lnTo>
                  <a:pt x="120495" y="53578"/>
                </a:lnTo>
                <a:lnTo>
                  <a:pt x="120495" y="31254"/>
                </a:lnTo>
                <a:lnTo>
                  <a:pt x="129425" y="31254"/>
                </a:lnTo>
                <a:cubicBezTo>
                  <a:pt x="136847" y="31254"/>
                  <a:pt x="142819" y="25282"/>
                  <a:pt x="142819" y="17859"/>
                </a:cubicBezTo>
                <a:cubicBezTo>
                  <a:pt x="142819" y="10437"/>
                  <a:pt x="136903" y="4465"/>
                  <a:pt x="129480" y="4465"/>
                </a:cubicBezTo>
                <a:lnTo>
                  <a:pt x="120551" y="4465"/>
                </a:lnTo>
                <a:lnTo>
                  <a:pt x="120551" y="-4465"/>
                </a:lnTo>
                <a:cubicBezTo>
                  <a:pt x="120551" y="-11888"/>
                  <a:pt x="114579" y="-17859"/>
                  <a:pt x="107156" y="-17859"/>
                </a:cubicBezTo>
                <a:cubicBezTo>
                  <a:pt x="99733" y="-17859"/>
                  <a:pt x="93762" y="-11888"/>
                  <a:pt x="93762" y="-4465"/>
                </a:cubicBezTo>
                <a:lnTo>
                  <a:pt x="93762" y="4465"/>
                </a:lnTo>
                <a:lnTo>
                  <a:pt x="84832" y="4465"/>
                </a:lnTo>
                <a:cubicBezTo>
                  <a:pt x="77409" y="4465"/>
                  <a:pt x="71438" y="10437"/>
                  <a:pt x="71438" y="17859"/>
                </a:cubicBezTo>
                <a:cubicBezTo>
                  <a:pt x="71438" y="25282"/>
                  <a:pt x="77409" y="31254"/>
                  <a:pt x="84832" y="31254"/>
                </a:cubicBezTo>
                <a:lnTo>
                  <a:pt x="93762" y="31254"/>
                </a:lnTo>
                <a:close/>
                <a:moveTo>
                  <a:pt x="181831" y="156046"/>
                </a:moveTo>
                <a:lnTo>
                  <a:pt x="186575" y="203764"/>
                </a:lnTo>
                <a:lnTo>
                  <a:pt x="213029" y="236804"/>
                </a:lnTo>
                <a:lnTo>
                  <a:pt x="215373" y="239985"/>
                </a:lnTo>
                <a:cubicBezTo>
                  <a:pt x="220507" y="247631"/>
                  <a:pt x="223242" y="256673"/>
                  <a:pt x="223242" y="265937"/>
                </a:cubicBezTo>
                <a:cubicBezTo>
                  <a:pt x="223242" y="273025"/>
                  <a:pt x="221679" y="279778"/>
                  <a:pt x="218833" y="285750"/>
                </a:cubicBezTo>
                <a:lnTo>
                  <a:pt x="265212" y="285750"/>
                </a:lnTo>
                <a:cubicBezTo>
                  <a:pt x="276541" y="285750"/>
                  <a:pt x="285750" y="276541"/>
                  <a:pt x="285750" y="265212"/>
                </a:cubicBezTo>
                <a:cubicBezTo>
                  <a:pt x="285750" y="261138"/>
                  <a:pt x="284522" y="257175"/>
                  <a:pt x="282290" y="253826"/>
                </a:cubicBezTo>
                <a:lnTo>
                  <a:pt x="267891" y="232228"/>
                </a:lnTo>
                <a:lnTo>
                  <a:pt x="267891" y="196509"/>
                </a:lnTo>
                <a:lnTo>
                  <a:pt x="275313" y="189086"/>
                </a:lnTo>
                <a:cubicBezTo>
                  <a:pt x="282011" y="182389"/>
                  <a:pt x="285750" y="173292"/>
                  <a:pt x="285750" y="163804"/>
                </a:cubicBezTo>
                <a:lnTo>
                  <a:pt x="285750" y="107156"/>
                </a:lnTo>
                <a:cubicBezTo>
                  <a:pt x="285750" y="97278"/>
                  <a:pt x="277769" y="89297"/>
                  <a:pt x="267891" y="89297"/>
                </a:cubicBezTo>
                <a:cubicBezTo>
                  <a:pt x="258012" y="89297"/>
                  <a:pt x="250031" y="97278"/>
                  <a:pt x="250031" y="107156"/>
                </a:cubicBezTo>
                <a:lnTo>
                  <a:pt x="250031" y="116086"/>
                </a:lnTo>
                <a:lnTo>
                  <a:pt x="232172" y="116086"/>
                </a:lnTo>
                <a:lnTo>
                  <a:pt x="232172" y="107156"/>
                </a:lnTo>
                <a:cubicBezTo>
                  <a:pt x="232172" y="97278"/>
                  <a:pt x="224191" y="89297"/>
                  <a:pt x="214313" y="89297"/>
                </a:cubicBezTo>
                <a:cubicBezTo>
                  <a:pt x="204434" y="89297"/>
                  <a:pt x="196453" y="97278"/>
                  <a:pt x="196453" y="107156"/>
                </a:cubicBezTo>
                <a:lnTo>
                  <a:pt x="196453" y="125016"/>
                </a:lnTo>
                <a:cubicBezTo>
                  <a:pt x="196453" y="137517"/>
                  <a:pt x="190760" y="148679"/>
                  <a:pt x="181831" y="15604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571500" y="5734050"/>
            <a:ext cx="2724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Strategic Governance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1500" y="6076950"/>
            <a:ext cx="27146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Shaping policy for sustainable progress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548063" y="5143500"/>
            <a:ext cx="3019425" cy="1333500"/>
          </a:xfrm>
          <a:custGeom>
            <a:avLst/>
            <a:gdLst/>
            <a:ahLst/>
            <a:cxnLst/>
            <a:rect l="l" t="t" r="r" b="b"/>
            <a:pathLst>
              <a:path w="3019425" h="1333500">
                <a:moveTo>
                  <a:pt x="0" y="0"/>
                </a:moveTo>
                <a:lnTo>
                  <a:pt x="3019425" y="0"/>
                </a:lnTo>
                <a:lnTo>
                  <a:pt x="3019425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21" name="Shape 19"/>
          <p:cNvSpPr/>
          <p:nvPr/>
        </p:nvSpPr>
        <p:spPr>
          <a:xfrm>
            <a:off x="3776662" y="53340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35719" y="35719"/>
                </a:moveTo>
                <a:cubicBezTo>
                  <a:pt x="35719" y="25840"/>
                  <a:pt x="27738" y="17859"/>
                  <a:pt x="17859" y="17859"/>
                </a:cubicBezTo>
                <a:cubicBezTo>
                  <a:pt x="7981" y="17859"/>
                  <a:pt x="0" y="25840"/>
                  <a:pt x="0" y="35719"/>
                </a:cubicBezTo>
                <a:lnTo>
                  <a:pt x="0" y="223242"/>
                </a:lnTo>
                <a:cubicBezTo>
                  <a:pt x="0" y="247910"/>
                  <a:pt x="19980" y="267891"/>
                  <a:pt x="44648" y="267891"/>
                </a:cubicBezTo>
                <a:lnTo>
                  <a:pt x="267891" y="267891"/>
                </a:lnTo>
                <a:cubicBezTo>
                  <a:pt x="277769" y="267891"/>
                  <a:pt x="285750" y="259910"/>
                  <a:pt x="285750" y="250031"/>
                </a:cubicBezTo>
                <a:cubicBezTo>
                  <a:pt x="285750" y="240153"/>
                  <a:pt x="277769" y="232172"/>
                  <a:pt x="267891" y="232172"/>
                </a:cubicBezTo>
                <a:lnTo>
                  <a:pt x="44648" y="232172"/>
                </a:lnTo>
                <a:cubicBezTo>
                  <a:pt x="39737" y="232172"/>
                  <a:pt x="35719" y="228154"/>
                  <a:pt x="35719" y="223242"/>
                </a:cubicBezTo>
                <a:lnTo>
                  <a:pt x="35719" y="35719"/>
                </a:lnTo>
                <a:close/>
                <a:moveTo>
                  <a:pt x="262644" y="84051"/>
                </a:moveTo>
                <a:cubicBezTo>
                  <a:pt x="269621" y="77074"/>
                  <a:pt x="269621" y="65745"/>
                  <a:pt x="262644" y="58769"/>
                </a:cubicBezTo>
                <a:cubicBezTo>
                  <a:pt x="255668" y="51792"/>
                  <a:pt x="244339" y="51792"/>
                  <a:pt x="237362" y="58769"/>
                </a:cubicBezTo>
                <a:lnTo>
                  <a:pt x="178594" y="117593"/>
                </a:lnTo>
                <a:lnTo>
                  <a:pt x="146558" y="85613"/>
                </a:lnTo>
                <a:cubicBezTo>
                  <a:pt x="139582" y="78637"/>
                  <a:pt x="128253" y="78637"/>
                  <a:pt x="121276" y="85613"/>
                </a:cubicBezTo>
                <a:lnTo>
                  <a:pt x="67698" y="139192"/>
                </a:lnTo>
                <a:cubicBezTo>
                  <a:pt x="60722" y="146168"/>
                  <a:pt x="60722" y="157497"/>
                  <a:pt x="67698" y="164474"/>
                </a:cubicBezTo>
                <a:cubicBezTo>
                  <a:pt x="74675" y="171450"/>
                  <a:pt x="86004" y="171450"/>
                  <a:pt x="92980" y="164474"/>
                </a:cubicBezTo>
                <a:lnTo>
                  <a:pt x="133945" y="123509"/>
                </a:lnTo>
                <a:lnTo>
                  <a:pt x="165981" y="155544"/>
                </a:lnTo>
                <a:cubicBezTo>
                  <a:pt x="172957" y="162520"/>
                  <a:pt x="184286" y="162520"/>
                  <a:pt x="191263" y="155544"/>
                </a:cubicBezTo>
                <a:lnTo>
                  <a:pt x="262700" y="84106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3738563" y="5734050"/>
            <a:ext cx="2724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Economic Inclusion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738563" y="6076950"/>
            <a:ext cx="27146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Advancing equitable global trade</a:t>
            </a:r>
            <a:endParaRPr lang="en-US" sz="1600" dirty="0"/>
          </a:p>
        </p:txBody>
      </p:sp>
      <p:pic>
        <p:nvPicPr>
          <p:cNvPr id="24" name="Image 0" descr="https://kimi-web-img.moonshot.cn/img/cdn.imagine.jhu.edu/449548b6bc8e73e44cc4d6e94044ecb9c179988d.jpg">    </p:cNvPr>
          <p:cNvPicPr>
            <a:picLocks noChangeAspect="1"/>
          </p:cNvPicPr>
          <p:nvPr/>
        </p:nvPicPr>
        <p:blipFill>
          <a:blip r:embed="rId1"/>
          <a:srcRect l="18150" r="18150" t="0" b="0"/>
          <a:stretch/>
        </p:blipFill>
        <p:spPr>
          <a:xfrm>
            <a:off x="6753225" y="1181100"/>
            <a:ext cx="5057775" cy="5295900"/>
          </a:xfrm>
          <a:prstGeom prst="roundRect">
            <a:avLst>
              <a:gd name="adj" fmla="val 0"/>
            </a:avLst>
          </a:prstGeom>
        </p:spPr>
      </p:pic>
      <p:sp>
        <p:nvSpPr>
          <p:cNvPr id="25" name="Shape 22"/>
          <p:cNvSpPr/>
          <p:nvPr/>
        </p:nvSpPr>
        <p:spPr>
          <a:xfrm>
            <a:off x="6753225" y="1181100"/>
            <a:ext cx="5057775" cy="5295900"/>
          </a:xfrm>
          <a:custGeom>
            <a:avLst/>
            <a:gdLst/>
            <a:ahLst/>
            <a:cxnLst/>
            <a:rect l="l" t="t" r="r" b="b"/>
            <a:pathLst>
              <a:path w="5057775" h="5295900">
                <a:moveTo>
                  <a:pt x="0" y="0"/>
                </a:moveTo>
                <a:lnTo>
                  <a:pt x="5057775" y="0"/>
                </a:lnTo>
                <a:lnTo>
                  <a:pt x="5057775" y="5295900"/>
                </a:lnTo>
                <a:lnTo>
                  <a:pt x="0" y="52959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6B7A8F">
                  <a:alpha val="95000"/>
                </a:srgbClr>
              </a:gs>
              <a:gs pos="50000">
                <a:srgbClr val="8C92AC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</a:gradFill>
          <a:ln/>
        </p:spPr>
      </p:sp>
      <p:sp>
        <p:nvSpPr>
          <p:cNvPr id="26" name="Shape 23"/>
          <p:cNvSpPr/>
          <p:nvPr/>
        </p:nvSpPr>
        <p:spPr>
          <a:xfrm>
            <a:off x="7046119" y="4021457"/>
            <a:ext cx="300038" cy="342900"/>
          </a:xfrm>
          <a:custGeom>
            <a:avLst/>
            <a:gdLst/>
            <a:ahLst/>
            <a:cxnLst/>
            <a:rect l="l" t="t" r="r" b="b"/>
            <a:pathLst>
              <a:path w="300038" h="342900">
                <a:moveTo>
                  <a:pt x="0" y="144661"/>
                </a:moveTo>
                <a:cubicBezTo>
                  <a:pt x="0" y="100258"/>
                  <a:pt x="35964" y="64294"/>
                  <a:pt x="80367" y="64294"/>
                </a:cubicBezTo>
                <a:lnTo>
                  <a:pt x="85725" y="64294"/>
                </a:lnTo>
                <a:cubicBezTo>
                  <a:pt x="97579" y="64294"/>
                  <a:pt x="107156" y="73871"/>
                  <a:pt x="107156" y="85725"/>
                </a:cubicBezTo>
                <a:cubicBezTo>
                  <a:pt x="107156" y="97579"/>
                  <a:pt x="97579" y="107156"/>
                  <a:pt x="85725" y="107156"/>
                </a:cubicBezTo>
                <a:lnTo>
                  <a:pt x="80367" y="107156"/>
                </a:lnTo>
                <a:cubicBezTo>
                  <a:pt x="59673" y="107156"/>
                  <a:pt x="42863" y="123966"/>
                  <a:pt x="42863" y="144661"/>
                </a:cubicBezTo>
                <a:lnTo>
                  <a:pt x="42863" y="150019"/>
                </a:lnTo>
                <a:lnTo>
                  <a:pt x="85725" y="150019"/>
                </a:lnTo>
                <a:cubicBezTo>
                  <a:pt x="109366" y="150019"/>
                  <a:pt x="128588" y="169240"/>
                  <a:pt x="128588" y="192881"/>
                </a:cubicBezTo>
                <a:lnTo>
                  <a:pt x="128588" y="235744"/>
                </a:lnTo>
                <a:cubicBezTo>
                  <a:pt x="128588" y="259385"/>
                  <a:pt x="109366" y="278606"/>
                  <a:pt x="85725" y="278606"/>
                </a:cubicBezTo>
                <a:lnTo>
                  <a:pt x="42863" y="278606"/>
                </a:lnTo>
                <a:cubicBezTo>
                  <a:pt x="19221" y="278606"/>
                  <a:pt x="0" y="259385"/>
                  <a:pt x="0" y="235744"/>
                </a:cubicBezTo>
                <a:lnTo>
                  <a:pt x="0" y="144661"/>
                </a:lnTo>
                <a:close/>
                <a:moveTo>
                  <a:pt x="171450" y="144661"/>
                </a:moveTo>
                <a:cubicBezTo>
                  <a:pt x="171450" y="100258"/>
                  <a:pt x="207414" y="64294"/>
                  <a:pt x="251817" y="64294"/>
                </a:cubicBezTo>
                <a:lnTo>
                  <a:pt x="257175" y="64294"/>
                </a:lnTo>
                <a:cubicBezTo>
                  <a:pt x="269029" y="64294"/>
                  <a:pt x="278606" y="73871"/>
                  <a:pt x="278606" y="85725"/>
                </a:cubicBezTo>
                <a:cubicBezTo>
                  <a:pt x="278606" y="97579"/>
                  <a:pt x="269029" y="107156"/>
                  <a:pt x="257175" y="107156"/>
                </a:cubicBezTo>
                <a:lnTo>
                  <a:pt x="251817" y="107156"/>
                </a:lnTo>
                <a:cubicBezTo>
                  <a:pt x="231123" y="107156"/>
                  <a:pt x="214313" y="123966"/>
                  <a:pt x="214313" y="144661"/>
                </a:cubicBezTo>
                <a:lnTo>
                  <a:pt x="214313" y="150019"/>
                </a:lnTo>
                <a:lnTo>
                  <a:pt x="257175" y="150019"/>
                </a:lnTo>
                <a:cubicBezTo>
                  <a:pt x="280816" y="150019"/>
                  <a:pt x="300038" y="169240"/>
                  <a:pt x="300038" y="192881"/>
                </a:cubicBezTo>
                <a:lnTo>
                  <a:pt x="300038" y="235744"/>
                </a:lnTo>
                <a:cubicBezTo>
                  <a:pt x="300038" y="259385"/>
                  <a:pt x="280816" y="278606"/>
                  <a:pt x="257175" y="278606"/>
                </a:cubicBezTo>
                <a:lnTo>
                  <a:pt x="214313" y="278606"/>
                </a:lnTo>
                <a:cubicBezTo>
                  <a:pt x="190671" y="278606"/>
                  <a:pt x="171450" y="259385"/>
                  <a:pt x="171450" y="235744"/>
                </a:cubicBezTo>
                <a:lnTo>
                  <a:pt x="171450" y="144661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/>
        </p:spPr>
      </p:sp>
      <p:sp>
        <p:nvSpPr>
          <p:cNvPr id="27" name="Text 24"/>
          <p:cNvSpPr/>
          <p:nvPr/>
        </p:nvSpPr>
        <p:spPr>
          <a:xfrm>
            <a:off x="6981825" y="4478657"/>
            <a:ext cx="469582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"Leadership is not about being in charge. It's about taking care of those in your charge."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6981825" y="5212082"/>
            <a:ext cx="4676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— Simon Sinek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6981825" y="5596892"/>
            <a:ext cx="4600575" cy="7620"/>
          </a:xfrm>
          <a:custGeom>
            <a:avLst/>
            <a:gdLst/>
            <a:ahLst/>
            <a:cxnLst/>
            <a:rect l="l" t="t" r="r" b="b"/>
            <a:pathLst>
              <a:path w="4600575" h="7620">
                <a:moveTo>
                  <a:pt x="0" y="0"/>
                </a:moveTo>
                <a:lnTo>
                  <a:pt x="4600575" y="0"/>
                </a:lnTo>
                <a:lnTo>
                  <a:pt x="4600575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0196"/>
            </a:srgbClr>
          </a:solidFill>
          <a:ln/>
        </p:spPr>
      </p:sp>
      <p:sp>
        <p:nvSpPr>
          <p:cNvPr id="30" name="Text 27"/>
          <p:cNvSpPr/>
          <p:nvPr/>
        </p:nvSpPr>
        <p:spPr>
          <a:xfrm>
            <a:off x="6981825" y="5753100"/>
            <a:ext cx="46767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Dr. Shaziya embodies this philosophy through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service-oriented leadership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that prioritizes human welfare and collective progress.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humbs.dreamstime.com/d07b91f953d05c84bac1cf3d55faf173ab035c62.jp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111" r="111" t="0" b="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6B7A8F">
                  <a:alpha val="90000"/>
                </a:srgbClr>
              </a:gs>
              <a:gs pos="50000">
                <a:srgbClr val="8C92AC">
                  <a:alpha val="85000"/>
                </a:srgbClr>
              </a:gs>
              <a:gs pos="100000">
                <a:srgbClr val="B0A59A">
                  <a:alpha val="8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638681" y="139065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1350288" y="1657350"/>
            <a:ext cx="94869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450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Connect for Global Impact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436013" y="2381250"/>
            <a:ext cx="93154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Partner with a leader shaping the future of international diplomacy and humanitarian progress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089077" y="2914529"/>
            <a:ext cx="6010275" cy="2095500"/>
          </a:xfrm>
          <a:custGeom>
            <a:avLst/>
            <a:gdLst/>
            <a:ahLst/>
            <a:cxnLst/>
            <a:rect l="l" t="t" r="r" b="b"/>
            <a:pathLst>
              <a:path w="6010275" h="2095500">
                <a:moveTo>
                  <a:pt x="0" y="0"/>
                </a:moveTo>
                <a:lnTo>
                  <a:pt x="6010275" y="0"/>
                </a:lnTo>
                <a:lnTo>
                  <a:pt x="6010275" y="2095500"/>
                </a:lnTo>
                <a:lnTo>
                  <a:pt x="0" y="2095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3322439" y="3219329"/>
            <a:ext cx="55435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Dr. Shaziya Tashnem Siddiqui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346252" y="3714629"/>
            <a:ext cx="5495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Founder &amp; President – Dr. Shaziya International Groups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422452" y="434327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71527" y="11162"/>
                </a:moveTo>
                <a:cubicBezTo>
                  <a:pt x="68000" y="2724"/>
                  <a:pt x="58802" y="-1741"/>
                  <a:pt x="50051" y="625"/>
                </a:cubicBezTo>
                <a:lnTo>
                  <a:pt x="47595" y="1295"/>
                </a:lnTo>
                <a:cubicBezTo>
                  <a:pt x="18752" y="9153"/>
                  <a:pt x="-5894" y="37103"/>
                  <a:pt x="1295" y="71125"/>
                </a:cubicBezTo>
                <a:cubicBezTo>
                  <a:pt x="17859" y="149260"/>
                  <a:pt x="79340" y="210741"/>
                  <a:pt x="157475" y="227305"/>
                </a:cubicBezTo>
                <a:cubicBezTo>
                  <a:pt x="191542" y="234538"/>
                  <a:pt x="219447" y="209848"/>
                  <a:pt x="227305" y="181005"/>
                </a:cubicBezTo>
                <a:lnTo>
                  <a:pt x="227975" y="178549"/>
                </a:lnTo>
                <a:cubicBezTo>
                  <a:pt x="230386" y="169753"/>
                  <a:pt x="225876" y="160556"/>
                  <a:pt x="217483" y="157073"/>
                </a:cubicBezTo>
                <a:lnTo>
                  <a:pt x="174040" y="138991"/>
                </a:lnTo>
                <a:cubicBezTo>
                  <a:pt x="166673" y="135910"/>
                  <a:pt x="158145" y="138053"/>
                  <a:pt x="153055" y="144259"/>
                </a:cubicBezTo>
                <a:lnTo>
                  <a:pt x="135821" y="165333"/>
                </a:lnTo>
                <a:cubicBezTo>
                  <a:pt x="104433" y="149751"/>
                  <a:pt x="79162" y="123676"/>
                  <a:pt x="64651" y="91663"/>
                </a:cubicBezTo>
                <a:lnTo>
                  <a:pt x="84386" y="75590"/>
                </a:lnTo>
                <a:cubicBezTo>
                  <a:pt x="90592" y="70545"/>
                  <a:pt x="92690" y="62017"/>
                  <a:pt x="89654" y="54605"/>
                </a:cubicBezTo>
                <a:lnTo>
                  <a:pt x="71527" y="1116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" name="Text 8"/>
          <p:cNvSpPr/>
          <p:nvPr/>
        </p:nvSpPr>
        <p:spPr>
          <a:xfrm>
            <a:off x="3793927" y="4209929"/>
            <a:ext cx="1190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Phone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793927" y="4438529"/>
            <a:ext cx="1209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+918299804011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400199" y="434327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1431" y="28575"/>
                </a:moveTo>
                <a:cubicBezTo>
                  <a:pt x="9599" y="28575"/>
                  <a:pt x="0" y="38174"/>
                  <a:pt x="0" y="50006"/>
                </a:cubicBezTo>
                <a:cubicBezTo>
                  <a:pt x="0" y="56748"/>
                  <a:pt x="3170" y="63088"/>
                  <a:pt x="8573" y="67151"/>
                </a:cubicBezTo>
                <a:lnTo>
                  <a:pt x="101441" y="136803"/>
                </a:lnTo>
                <a:cubicBezTo>
                  <a:pt x="109076" y="142518"/>
                  <a:pt x="119524" y="142518"/>
                  <a:pt x="127159" y="136803"/>
                </a:cubicBezTo>
                <a:lnTo>
                  <a:pt x="220028" y="67151"/>
                </a:lnTo>
                <a:cubicBezTo>
                  <a:pt x="225430" y="63088"/>
                  <a:pt x="228600" y="56748"/>
                  <a:pt x="228600" y="50006"/>
                </a:cubicBezTo>
                <a:cubicBezTo>
                  <a:pt x="228600" y="38174"/>
                  <a:pt x="219001" y="28575"/>
                  <a:pt x="207169" y="28575"/>
                </a:cubicBezTo>
                <a:lnTo>
                  <a:pt x="21431" y="28575"/>
                </a:lnTo>
                <a:close/>
                <a:moveTo>
                  <a:pt x="0" y="87511"/>
                </a:moveTo>
                <a:lnTo>
                  <a:pt x="0" y="171450"/>
                </a:lnTo>
                <a:cubicBezTo>
                  <a:pt x="0" y="187211"/>
                  <a:pt x="12814" y="200025"/>
                  <a:pt x="28575" y="200025"/>
                </a:cubicBezTo>
                <a:lnTo>
                  <a:pt x="200025" y="200025"/>
                </a:lnTo>
                <a:cubicBezTo>
                  <a:pt x="215786" y="200025"/>
                  <a:pt x="228600" y="187211"/>
                  <a:pt x="228600" y="171450"/>
                </a:cubicBezTo>
                <a:lnTo>
                  <a:pt x="228600" y="87511"/>
                </a:lnTo>
                <a:lnTo>
                  <a:pt x="140018" y="153948"/>
                </a:lnTo>
                <a:cubicBezTo>
                  <a:pt x="124792" y="165378"/>
                  <a:pt x="103808" y="165378"/>
                  <a:pt x="88583" y="153948"/>
                </a:cubicBezTo>
                <a:lnTo>
                  <a:pt x="0" y="8751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1"/>
          <p:cNvSpPr/>
          <p:nvPr/>
        </p:nvSpPr>
        <p:spPr>
          <a:xfrm>
            <a:off x="5771674" y="4209929"/>
            <a:ext cx="3095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Email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771674" y="4438529"/>
            <a:ext cx="3114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drshaziyainternationalgroups@gmail.com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3082409" y="527672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04745" y="83344"/>
                </a:moveTo>
                <a:lnTo>
                  <a:pt x="47923" y="83344"/>
                </a:lnTo>
                <a:cubicBezTo>
                  <a:pt x="48786" y="102543"/>
                  <a:pt x="53042" y="120223"/>
                  <a:pt x="59085" y="133171"/>
                </a:cubicBezTo>
                <a:cubicBezTo>
                  <a:pt x="62478" y="140464"/>
                  <a:pt x="66139" y="145613"/>
                  <a:pt x="69533" y="148769"/>
                </a:cubicBezTo>
                <a:cubicBezTo>
                  <a:pt x="72866" y="151894"/>
                  <a:pt x="75158" y="152400"/>
                  <a:pt x="76349" y="152400"/>
                </a:cubicBezTo>
                <a:cubicBezTo>
                  <a:pt x="77539" y="152400"/>
                  <a:pt x="79831" y="151894"/>
                  <a:pt x="83165" y="148769"/>
                </a:cubicBezTo>
                <a:cubicBezTo>
                  <a:pt x="86558" y="145613"/>
                  <a:pt x="90220" y="140434"/>
                  <a:pt x="93613" y="133171"/>
                </a:cubicBezTo>
                <a:cubicBezTo>
                  <a:pt x="99655" y="120223"/>
                  <a:pt x="103912" y="102543"/>
                  <a:pt x="104775" y="83344"/>
                </a:cubicBezTo>
                <a:close/>
                <a:moveTo>
                  <a:pt x="47893" y="69056"/>
                </a:moveTo>
                <a:lnTo>
                  <a:pt x="104715" y="69056"/>
                </a:lnTo>
                <a:cubicBezTo>
                  <a:pt x="103882" y="49857"/>
                  <a:pt x="99626" y="32177"/>
                  <a:pt x="93583" y="19229"/>
                </a:cubicBezTo>
                <a:cubicBezTo>
                  <a:pt x="90190" y="11966"/>
                  <a:pt x="86529" y="6787"/>
                  <a:pt x="83135" y="3631"/>
                </a:cubicBezTo>
                <a:cubicBezTo>
                  <a:pt x="79802" y="506"/>
                  <a:pt x="77510" y="0"/>
                  <a:pt x="76319" y="0"/>
                </a:cubicBezTo>
                <a:cubicBezTo>
                  <a:pt x="75128" y="0"/>
                  <a:pt x="72836" y="506"/>
                  <a:pt x="69503" y="3631"/>
                </a:cubicBezTo>
                <a:cubicBezTo>
                  <a:pt x="66109" y="6787"/>
                  <a:pt x="62448" y="11966"/>
                  <a:pt x="59055" y="19229"/>
                </a:cubicBezTo>
                <a:cubicBezTo>
                  <a:pt x="53013" y="32177"/>
                  <a:pt x="48756" y="49857"/>
                  <a:pt x="47893" y="69056"/>
                </a:cubicBezTo>
                <a:close/>
                <a:moveTo>
                  <a:pt x="33605" y="69056"/>
                </a:moveTo>
                <a:cubicBezTo>
                  <a:pt x="34647" y="43577"/>
                  <a:pt x="41225" y="19913"/>
                  <a:pt x="50840" y="4376"/>
                </a:cubicBezTo>
                <a:cubicBezTo>
                  <a:pt x="23426" y="14079"/>
                  <a:pt x="3244" y="39052"/>
                  <a:pt x="446" y="69056"/>
                </a:cubicBezTo>
                <a:lnTo>
                  <a:pt x="33605" y="69056"/>
                </a:lnTo>
                <a:close/>
                <a:moveTo>
                  <a:pt x="446" y="83344"/>
                </a:moveTo>
                <a:cubicBezTo>
                  <a:pt x="3244" y="113348"/>
                  <a:pt x="23426" y="138321"/>
                  <a:pt x="50840" y="148024"/>
                </a:cubicBezTo>
                <a:cubicBezTo>
                  <a:pt x="41225" y="132487"/>
                  <a:pt x="34647" y="108823"/>
                  <a:pt x="33605" y="83344"/>
                </a:cubicBezTo>
                <a:lnTo>
                  <a:pt x="446" y="83344"/>
                </a:lnTo>
                <a:close/>
                <a:moveTo>
                  <a:pt x="119033" y="83344"/>
                </a:moveTo>
                <a:cubicBezTo>
                  <a:pt x="117991" y="108823"/>
                  <a:pt x="111413" y="132487"/>
                  <a:pt x="101798" y="148024"/>
                </a:cubicBezTo>
                <a:cubicBezTo>
                  <a:pt x="129213" y="138291"/>
                  <a:pt x="149394" y="113348"/>
                  <a:pt x="152192" y="83344"/>
                </a:cubicBezTo>
                <a:lnTo>
                  <a:pt x="119033" y="83344"/>
                </a:lnTo>
                <a:close/>
                <a:moveTo>
                  <a:pt x="152192" y="69056"/>
                </a:moveTo>
                <a:cubicBezTo>
                  <a:pt x="149394" y="39052"/>
                  <a:pt x="129213" y="14079"/>
                  <a:pt x="101798" y="4376"/>
                </a:cubicBezTo>
                <a:cubicBezTo>
                  <a:pt x="111413" y="19913"/>
                  <a:pt x="117991" y="43577"/>
                  <a:pt x="119033" y="69056"/>
                </a:cubicBezTo>
                <a:lnTo>
                  <a:pt x="152192" y="6905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7" name="Text 14"/>
          <p:cNvSpPr/>
          <p:nvPr/>
        </p:nvSpPr>
        <p:spPr>
          <a:xfrm>
            <a:off x="3291959" y="5238629"/>
            <a:ext cx="1028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135+ Countries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4620220" y="5276729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73194" y="-7709"/>
                </a:moveTo>
                <a:cubicBezTo>
                  <a:pt x="69205" y="-10150"/>
                  <a:pt x="64175" y="-10150"/>
                  <a:pt x="60186" y="-7709"/>
                </a:cubicBezTo>
                <a:cubicBezTo>
                  <a:pt x="52923" y="-3274"/>
                  <a:pt x="48429" y="-2084"/>
                  <a:pt x="39916" y="-2262"/>
                </a:cubicBezTo>
                <a:cubicBezTo>
                  <a:pt x="35243" y="-2381"/>
                  <a:pt x="30897" y="149"/>
                  <a:pt x="28635" y="4256"/>
                </a:cubicBezTo>
                <a:cubicBezTo>
                  <a:pt x="24557" y="11728"/>
                  <a:pt x="21253" y="15032"/>
                  <a:pt x="13781" y="19110"/>
                </a:cubicBezTo>
                <a:cubicBezTo>
                  <a:pt x="9674" y="21342"/>
                  <a:pt x="7174" y="25718"/>
                  <a:pt x="7263" y="30391"/>
                </a:cubicBezTo>
                <a:cubicBezTo>
                  <a:pt x="7471" y="38904"/>
                  <a:pt x="6251" y="43398"/>
                  <a:pt x="1816" y="50661"/>
                </a:cubicBezTo>
                <a:cubicBezTo>
                  <a:pt x="-625" y="54650"/>
                  <a:pt x="-625" y="59680"/>
                  <a:pt x="1816" y="63669"/>
                </a:cubicBezTo>
                <a:cubicBezTo>
                  <a:pt x="6251" y="70931"/>
                  <a:pt x="7441" y="75426"/>
                  <a:pt x="7263" y="83939"/>
                </a:cubicBezTo>
                <a:cubicBezTo>
                  <a:pt x="7144" y="88612"/>
                  <a:pt x="9674" y="92958"/>
                  <a:pt x="13781" y="95220"/>
                </a:cubicBezTo>
                <a:cubicBezTo>
                  <a:pt x="20360" y="98822"/>
                  <a:pt x="23693" y="101798"/>
                  <a:pt x="27206" y="107573"/>
                </a:cubicBezTo>
                <a:lnTo>
                  <a:pt x="12710" y="136475"/>
                </a:lnTo>
                <a:cubicBezTo>
                  <a:pt x="10954" y="140018"/>
                  <a:pt x="12383" y="144304"/>
                  <a:pt x="15895" y="146060"/>
                </a:cubicBezTo>
                <a:lnTo>
                  <a:pt x="41493" y="158859"/>
                </a:lnTo>
                <a:cubicBezTo>
                  <a:pt x="44916" y="160556"/>
                  <a:pt x="49084" y="159276"/>
                  <a:pt x="50929" y="155942"/>
                </a:cubicBezTo>
                <a:lnTo>
                  <a:pt x="66645" y="127635"/>
                </a:lnTo>
                <a:lnTo>
                  <a:pt x="82361" y="155942"/>
                </a:lnTo>
                <a:cubicBezTo>
                  <a:pt x="84207" y="159276"/>
                  <a:pt x="88374" y="160586"/>
                  <a:pt x="91797" y="158859"/>
                </a:cubicBezTo>
                <a:lnTo>
                  <a:pt x="117396" y="146060"/>
                </a:lnTo>
                <a:cubicBezTo>
                  <a:pt x="120938" y="144304"/>
                  <a:pt x="122366" y="140018"/>
                  <a:pt x="120581" y="136475"/>
                </a:cubicBezTo>
                <a:lnTo>
                  <a:pt x="106114" y="107543"/>
                </a:lnTo>
                <a:cubicBezTo>
                  <a:pt x="109597" y="101769"/>
                  <a:pt x="112961" y="98792"/>
                  <a:pt x="119539" y="95190"/>
                </a:cubicBezTo>
                <a:cubicBezTo>
                  <a:pt x="123646" y="92958"/>
                  <a:pt x="126147" y="88583"/>
                  <a:pt x="126057" y="83909"/>
                </a:cubicBezTo>
                <a:cubicBezTo>
                  <a:pt x="125849" y="75396"/>
                  <a:pt x="127069" y="70902"/>
                  <a:pt x="131505" y="63639"/>
                </a:cubicBezTo>
                <a:cubicBezTo>
                  <a:pt x="133945" y="59650"/>
                  <a:pt x="133945" y="54620"/>
                  <a:pt x="131505" y="50631"/>
                </a:cubicBezTo>
                <a:cubicBezTo>
                  <a:pt x="127069" y="43369"/>
                  <a:pt x="125879" y="38874"/>
                  <a:pt x="126057" y="30361"/>
                </a:cubicBezTo>
                <a:cubicBezTo>
                  <a:pt x="126176" y="25688"/>
                  <a:pt x="123646" y="21342"/>
                  <a:pt x="119539" y="19080"/>
                </a:cubicBezTo>
                <a:cubicBezTo>
                  <a:pt x="112068" y="15002"/>
                  <a:pt x="108764" y="11698"/>
                  <a:pt x="104686" y="4227"/>
                </a:cubicBezTo>
                <a:cubicBezTo>
                  <a:pt x="102453" y="119"/>
                  <a:pt x="98078" y="-2381"/>
                  <a:pt x="93405" y="-2292"/>
                </a:cubicBezTo>
                <a:cubicBezTo>
                  <a:pt x="84892" y="-2084"/>
                  <a:pt x="80397" y="-3304"/>
                  <a:pt x="73134" y="-7739"/>
                </a:cubicBezTo>
                <a:close/>
                <a:moveTo>
                  <a:pt x="66675" y="28575"/>
                </a:moveTo>
                <a:cubicBezTo>
                  <a:pt x="82446" y="28575"/>
                  <a:pt x="95250" y="41379"/>
                  <a:pt x="95250" y="57150"/>
                </a:cubicBezTo>
                <a:cubicBezTo>
                  <a:pt x="95250" y="72921"/>
                  <a:pt x="82446" y="85725"/>
                  <a:pt x="66675" y="85725"/>
                </a:cubicBezTo>
                <a:cubicBezTo>
                  <a:pt x="50904" y="85725"/>
                  <a:pt x="38100" y="72921"/>
                  <a:pt x="38100" y="57150"/>
                </a:cubicBezTo>
                <a:cubicBezTo>
                  <a:pt x="38100" y="41379"/>
                  <a:pt x="50904" y="28575"/>
                  <a:pt x="66675" y="285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Text 16"/>
          <p:cNvSpPr/>
          <p:nvPr/>
        </p:nvSpPr>
        <p:spPr>
          <a:xfrm>
            <a:off x="4820245" y="5238629"/>
            <a:ext cx="971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400+ Awards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069330" y="5276729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4288" y="58281"/>
                </a:moveTo>
                <a:lnTo>
                  <a:pt x="76557" y="83909"/>
                </a:lnTo>
                <a:cubicBezTo>
                  <a:pt x="79474" y="85100"/>
                  <a:pt x="82570" y="85725"/>
                  <a:pt x="85725" y="85725"/>
                </a:cubicBezTo>
                <a:cubicBezTo>
                  <a:pt x="88880" y="85725"/>
                  <a:pt x="91976" y="85100"/>
                  <a:pt x="94893" y="83909"/>
                </a:cubicBezTo>
                <a:lnTo>
                  <a:pt x="167045" y="54203"/>
                </a:lnTo>
                <a:cubicBezTo>
                  <a:pt x="169724" y="53102"/>
                  <a:pt x="171450" y="50512"/>
                  <a:pt x="171450" y="47625"/>
                </a:cubicBezTo>
                <a:cubicBezTo>
                  <a:pt x="171450" y="44738"/>
                  <a:pt x="169724" y="42148"/>
                  <a:pt x="167045" y="41047"/>
                </a:cubicBezTo>
                <a:lnTo>
                  <a:pt x="94893" y="11341"/>
                </a:lnTo>
                <a:cubicBezTo>
                  <a:pt x="91976" y="10150"/>
                  <a:pt x="88880" y="9525"/>
                  <a:pt x="85725" y="9525"/>
                </a:cubicBezTo>
                <a:cubicBezTo>
                  <a:pt x="82570" y="9525"/>
                  <a:pt x="79474" y="10150"/>
                  <a:pt x="76557" y="11341"/>
                </a:cubicBezTo>
                <a:lnTo>
                  <a:pt x="4405" y="41047"/>
                </a:lnTo>
                <a:cubicBezTo>
                  <a:pt x="1726" y="42148"/>
                  <a:pt x="0" y="44738"/>
                  <a:pt x="0" y="47625"/>
                </a:cubicBezTo>
                <a:lnTo>
                  <a:pt x="0" y="135731"/>
                </a:lnTo>
                <a:cubicBezTo>
                  <a:pt x="0" y="139690"/>
                  <a:pt x="3185" y="142875"/>
                  <a:pt x="7144" y="142875"/>
                </a:cubicBezTo>
                <a:cubicBezTo>
                  <a:pt x="11103" y="142875"/>
                  <a:pt x="14288" y="139690"/>
                  <a:pt x="14288" y="135731"/>
                </a:cubicBezTo>
                <a:lnTo>
                  <a:pt x="14288" y="58281"/>
                </a:lnTo>
                <a:close/>
                <a:moveTo>
                  <a:pt x="28575" y="79623"/>
                </a:moveTo>
                <a:lnTo>
                  <a:pt x="28575" y="114300"/>
                </a:lnTo>
                <a:cubicBezTo>
                  <a:pt x="28575" y="130076"/>
                  <a:pt x="54173" y="142875"/>
                  <a:pt x="85725" y="142875"/>
                </a:cubicBezTo>
                <a:cubicBezTo>
                  <a:pt x="117277" y="142875"/>
                  <a:pt x="142875" y="130076"/>
                  <a:pt x="142875" y="114300"/>
                </a:cubicBezTo>
                <a:lnTo>
                  <a:pt x="142875" y="79593"/>
                </a:lnTo>
                <a:lnTo>
                  <a:pt x="100340" y="97125"/>
                </a:lnTo>
                <a:cubicBezTo>
                  <a:pt x="95696" y="99030"/>
                  <a:pt x="90755" y="100012"/>
                  <a:pt x="85725" y="100012"/>
                </a:cubicBezTo>
                <a:cubicBezTo>
                  <a:pt x="80695" y="100012"/>
                  <a:pt x="75754" y="99030"/>
                  <a:pt x="71110" y="97125"/>
                </a:cubicBezTo>
                <a:lnTo>
                  <a:pt x="28575" y="7959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1" name="Text 18"/>
          <p:cNvSpPr/>
          <p:nvPr/>
        </p:nvSpPr>
        <p:spPr>
          <a:xfrm>
            <a:off x="6288405" y="5238629"/>
            <a:ext cx="1076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35+ Doctorates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7643693" y="5276729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80040" y="25360"/>
                </a:moveTo>
                <a:lnTo>
                  <a:pt x="45333" y="63937"/>
                </a:lnTo>
                <a:cubicBezTo>
                  <a:pt x="43964" y="65455"/>
                  <a:pt x="44023" y="67806"/>
                  <a:pt x="45482" y="69265"/>
                </a:cubicBezTo>
                <a:cubicBezTo>
                  <a:pt x="54560" y="78343"/>
                  <a:pt x="69294" y="78343"/>
                  <a:pt x="78373" y="69265"/>
                </a:cubicBezTo>
                <a:lnTo>
                  <a:pt x="87838" y="59799"/>
                </a:lnTo>
                <a:cubicBezTo>
                  <a:pt x="89089" y="58549"/>
                  <a:pt x="90666" y="57864"/>
                  <a:pt x="92273" y="57745"/>
                </a:cubicBezTo>
                <a:cubicBezTo>
                  <a:pt x="94298" y="57567"/>
                  <a:pt x="96381" y="58251"/>
                  <a:pt x="97929" y="59799"/>
                </a:cubicBezTo>
                <a:lnTo>
                  <a:pt x="150495" y="111919"/>
                </a:lnTo>
                <a:lnTo>
                  <a:pt x="171450" y="95250"/>
                </a:lnTo>
                <a:lnTo>
                  <a:pt x="171450" y="9525"/>
                </a:lnTo>
                <a:lnTo>
                  <a:pt x="138113" y="28575"/>
                </a:lnTo>
                <a:lnTo>
                  <a:pt x="131028" y="23842"/>
                </a:lnTo>
                <a:cubicBezTo>
                  <a:pt x="126325" y="20717"/>
                  <a:pt x="120819" y="19050"/>
                  <a:pt x="115163" y="19050"/>
                </a:cubicBezTo>
                <a:lnTo>
                  <a:pt x="94208" y="19050"/>
                </a:lnTo>
                <a:cubicBezTo>
                  <a:pt x="93881" y="19050"/>
                  <a:pt x="93524" y="19050"/>
                  <a:pt x="93196" y="19080"/>
                </a:cubicBezTo>
                <a:cubicBezTo>
                  <a:pt x="88166" y="19348"/>
                  <a:pt x="83433" y="21610"/>
                  <a:pt x="80040" y="25360"/>
                </a:cubicBezTo>
                <a:close/>
                <a:moveTo>
                  <a:pt x="34707" y="54382"/>
                </a:moveTo>
                <a:lnTo>
                  <a:pt x="66496" y="19050"/>
                </a:lnTo>
                <a:lnTo>
                  <a:pt x="54709" y="19050"/>
                </a:lnTo>
                <a:cubicBezTo>
                  <a:pt x="47119" y="19050"/>
                  <a:pt x="39856" y="22056"/>
                  <a:pt x="34498" y="27414"/>
                </a:cubicBezTo>
                <a:lnTo>
                  <a:pt x="33338" y="28575"/>
                </a:lnTo>
                <a:lnTo>
                  <a:pt x="0" y="9525"/>
                </a:lnTo>
                <a:lnTo>
                  <a:pt x="0" y="95250"/>
                </a:lnTo>
                <a:lnTo>
                  <a:pt x="46553" y="134035"/>
                </a:lnTo>
                <a:cubicBezTo>
                  <a:pt x="53400" y="139750"/>
                  <a:pt x="62032" y="142875"/>
                  <a:pt x="70931" y="142875"/>
                </a:cubicBezTo>
                <a:lnTo>
                  <a:pt x="75605" y="142875"/>
                </a:lnTo>
                <a:lnTo>
                  <a:pt x="73521" y="140791"/>
                </a:lnTo>
                <a:cubicBezTo>
                  <a:pt x="70723" y="137993"/>
                  <a:pt x="70723" y="133469"/>
                  <a:pt x="73521" y="130701"/>
                </a:cubicBezTo>
                <a:cubicBezTo>
                  <a:pt x="76319" y="127933"/>
                  <a:pt x="80843" y="127903"/>
                  <a:pt x="83612" y="130701"/>
                </a:cubicBezTo>
                <a:lnTo>
                  <a:pt x="95816" y="142905"/>
                </a:lnTo>
                <a:lnTo>
                  <a:pt x="98494" y="142905"/>
                </a:lnTo>
                <a:cubicBezTo>
                  <a:pt x="104180" y="142905"/>
                  <a:pt x="109746" y="141625"/>
                  <a:pt x="114806" y="139244"/>
                </a:cubicBezTo>
                <a:lnTo>
                  <a:pt x="106859" y="131266"/>
                </a:lnTo>
                <a:cubicBezTo>
                  <a:pt x="104061" y="128468"/>
                  <a:pt x="104061" y="123944"/>
                  <a:pt x="106859" y="121176"/>
                </a:cubicBezTo>
                <a:cubicBezTo>
                  <a:pt x="109657" y="118408"/>
                  <a:pt x="114181" y="118378"/>
                  <a:pt x="116949" y="121176"/>
                </a:cubicBezTo>
                <a:lnTo>
                  <a:pt x="126474" y="130701"/>
                </a:lnTo>
                <a:lnTo>
                  <a:pt x="131683" y="125492"/>
                </a:lnTo>
                <a:cubicBezTo>
                  <a:pt x="134332" y="122843"/>
                  <a:pt x="135106" y="119003"/>
                  <a:pt x="133945" y="115639"/>
                </a:cubicBezTo>
                <a:lnTo>
                  <a:pt x="92899" y="74920"/>
                </a:lnTo>
                <a:lnTo>
                  <a:pt x="88463" y="79355"/>
                </a:lnTo>
                <a:cubicBezTo>
                  <a:pt x="73789" y="94030"/>
                  <a:pt x="50036" y="94030"/>
                  <a:pt x="35362" y="79355"/>
                </a:cubicBezTo>
                <a:cubicBezTo>
                  <a:pt x="28515" y="72509"/>
                  <a:pt x="28248" y="61526"/>
                  <a:pt x="34707" y="5435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3" name="Text 20"/>
          <p:cNvSpPr/>
          <p:nvPr/>
        </p:nvSpPr>
        <p:spPr>
          <a:xfrm>
            <a:off x="7862768" y="5238629"/>
            <a:ext cx="1304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90+ Appointments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 Shaziya Tashnem Siddiqui - Global Leadership Profile</dc:title>
  <dc:subject>Dr. Shaziya Tashnem Siddiqui - Global Leadership Profile</dc:subject>
  <dc:creator>Kimi</dc:creator>
  <cp:lastModifiedBy>Kimi</cp:lastModifiedBy>
  <cp:revision>1</cp:revision>
  <dcterms:created xsi:type="dcterms:W3CDTF">2026-03-10T20:25:23Z</dcterms:created>
  <dcterms:modified xsi:type="dcterms:W3CDTF">2026-03-10T20:25:23Z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{"Label":"Dr. Shaziya Tashnem Siddiqui - Global Leadership Profile","ContentProducer":"001191110108MACG2KBH8F10000","ProduceID":"19cd96b8-5e72-8835-8000-00005a969641","ReservedCode1":"","ContentPropagator":"001191110108MACG2KBH8F20000","PropagateID":"19cd96b8-5e72-8835-8000-00005a969641","ReservedCode2":""}</vt:lpwstr>
  </property>
</Properties>
</file>